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38"/>
  </p:notesMasterIdLst>
  <p:sldIdLst>
    <p:sldId id="259" r:id="rId3"/>
    <p:sldId id="260" r:id="rId4"/>
    <p:sldId id="273" r:id="rId5"/>
    <p:sldId id="347" r:id="rId6"/>
    <p:sldId id="272" r:id="rId7"/>
    <p:sldId id="261" r:id="rId8"/>
    <p:sldId id="277" r:id="rId9"/>
    <p:sldId id="301" r:id="rId10"/>
    <p:sldId id="318" r:id="rId11"/>
    <p:sldId id="300" r:id="rId12"/>
    <p:sldId id="317" r:id="rId13"/>
    <p:sldId id="262" r:id="rId14"/>
    <p:sldId id="320" r:id="rId15"/>
    <p:sldId id="263" r:id="rId16"/>
    <p:sldId id="264" r:id="rId17"/>
    <p:sldId id="256" r:id="rId18"/>
    <p:sldId id="257" r:id="rId19"/>
    <p:sldId id="258" r:id="rId20"/>
    <p:sldId id="321" r:id="rId21"/>
    <p:sldId id="322" r:id="rId22"/>
    <p:sldId id="323" r:id="rId23"/>
    <p:sldId id="324" r:id="rId24"/>
    <p:sldId id="325" r:id="rId25"/>
    <p:sldId id="326" r:id="rId26"/>
    <p:sldId id="265" r:id="rId27"/>
    <p:sldId id="327" r:id="rId28"/>
    <p:sldId id="266" r:id="rId29"/>
    <p:sldId id="267" r:id="rId30"/>
    <p:sldId id="346" r:id="rId31"/>
    <p:sldId id="313" r:id="rId32"/>
    <p:sldId id="345" r:id="rId33"/>
    <p:sldId id="275" r:id="rId34"/>
    <p:sldId id="276" r:id="rId35"/>
    <p:sldId id="268" r:id="rId36"/>
    <p:sldId id="269" r:id="rId37"/>
  </p:sldIdLst>
  <p:sldSz cx="12192000" cy="6858000"/>
  <p:notesSz cx="70866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howGuides="1">
      <p:cViewPr varScale="1">
        <p:scale>
          <a:sx n="70" d="100"/>
          <a:sy n="70" d="100"/>
        </p:scale>
        <p:origin x="552" y="62"/>
      </p:cViewPr>
      <p:guideLst>
        <p:guide orient="horz" pos="384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8D444F2-54D0-41C6-94F5-CFD8E28648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A23A6C9-61D0-481F-AD42-9362A206029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A7C3A88C-C7AE-40A3-9DED-F597B457463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703263"/>
            <a:ext cx="62484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BAB1FF5E-D06E-467B-8F20-5F8C4A2CCB8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51350"/>
            <a:ext cx="5670550" cy="421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4F5695F6-BD17-457C-8743-B55F379B31F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270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6" tIns="47023" rIns="94046" bIns="4702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0FB17B88-8EC6-4DF4-8DDE-E837BB8D29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890270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6" tIns="47023" rIns="94046" bIns="470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767588-A14C-4CBA-8D18-603AF6AE78C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A28EA441-3F02-4EFF-80E2-17A1632A78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9F16DA-D90B-4F6F-B116-164B49C3608A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AB94513-45B1-4B88-BFA3-D374B85A452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60800" y="120650"/>
            <a:ext cx="309403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59" tIns="0" rIns="19459" bIns="0"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E9FD4883-0344-439A-87C9-43AE12C6E637}" type="datetime1">
              <a:rPr lang="en-US" altLang="en-US" sz="1000" i="1"/>
              <a:pPr algn="r">
                <a:spcBef>
                  <a:spcPct val="0"/>
                </a:spcBef>
              </a:pPr>
              <a:t>11/16/2022</a:t>
            </a:fld>
            <a:endParaRPr lang="en-US" altLang="en-US" sz="1000" i="1"/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EBEE186B-24D9-4BDF-A6BB-A41C9BCD2B7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02063" y="8769350"/>
            <a:ext cx="3151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59" tIns="0" rIns="19459" bIns="0" anchor="b"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F0B6BECC-52CB-4D10-9FF6-91C997934D17}" type="slidenum">
              <a:rPr lang="en-US" altLang="en-US" sz="1000" i="1"/>
              <a:pPr algn="r">
                <a:spcBef>
                  <a:spcPct val="0"/>
                </a:spcBef>
              </a:pPr>
              <a:t>1</a:t>
            </a:fld>
            <a:endParaRPr lang="en-US" altLang="en-US" sz="1000" i="1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392CB449-E19A-4444-951F-C0501F35AC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238" y="387350"/>
            <a:ext cx="6867525" cy="3863975"/>
          </a:xfrm>
          <a:ln/>
        </p:spPr>
      </p:sp>
      <p:sp>
        <p:nvSpPr>
          <p:cNvPr id="14342" name="Rectangle 3">
            <a:extLst>
              <a:ext uri="{FF2B5EF4-FFF2-40B4-BE49-F238E27FC236}">
                <a16:creationId xmlns:a16="http://schemas.microsoft.com/office/drawing/2014/main" id="{7E5FDB8F-F443-4686-B7BB-2CB18B297E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7713" y="4475163"/>
            <a:ext cx="5588000" cy="4167187"/>
          </a:xfrm>
          <a:noFill/>
        </p:spPr>
        <p:txBody>
          <a:bodyPr lIns="92896" tIns="46450" rIns="92896" bIns="46450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8f785c6ed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8f785c6ed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8f785c6ed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8f785c6ed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8f785c6ed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8f785c6ed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8f785c6ed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8f785c6ed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8f785c6ed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8f785c6ed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8f785c6ed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8f785c6ed5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A28EA441-3F02-4EFF-80E2-17A1632A78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9F16DA-D90B-4F6F-B116-164B49C3608A}" type="slidenum">
              <a:rPr lang="en-US" altLang="en-US"/>
              <a:pPr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AB94513-45B1-4B88-BFA3-D374B85A452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60800" y="120650"/>
            <a:ext cx="309403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59" tIns="0" rIns="19459" bIns="0"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E9FD4883-0344-439A-87C9-43AE12C6E637}" type="datetime1">
              <a:rPr lang="en-US" altLang="en-US" sz="1000" i="1"/>
              <a:pPr algn="r">
                <a:spcBef>
                  <a:spcPct val="0"/>
                </a:spcBef>
              </a:pPr>
              <a:t>11/16/2022</a:t>
            </a:fld>
            <a:endParaRPr lang="en-US" altLang="en-US" sz="1000" i="1"/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EBEE186B-24D9-4BDF-A6BB-A41C9BCD2B7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02063" y="8769350"/>
            <a:ext cx="3151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59" tIns="0" rIns="19459" bIns="0" anchor="b"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F0B6BECC-52CB-4D10-9FF6-91C997934D17}" type="slidenum">
              <a:rPr lang="en-US" altLang="en-US" sz="1000" i="1"/>
              <a:pPr algn="r">
                <a:spcBef>
                  <a:spcPct val="0"/>
                </a:spcBef>
              </a:pPr>
              <a:t>25</a:t>
            </a:fld>
            <a:endParaRPr lang="en-US" altLang="en-US" sz="1000" i="1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392CB449-E19A-4444-951F-C0501F35AC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238" y="387350"/>
            <a:ext cx="6867525" cy="3863975"/>
          </a:xfrm>
          <a:ln/>
        </p:spPr>
      </p:sp>
      <p:sp>
        <p:nvSpPr>
          <p:cNvPr id="14342" name="Rectangle 3">
            <a:extLst>
              <a:ext uri="{FF2B5EF4-FFF2-40B4-BE49-F238E27FC236}">
                <a16:creationId xmlns:a16="http://schemas.microsoft.com/office/drawing/2014/main" id="{7E5FDB8F-F443-4686-B7BB-2CB18B297E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7713" y="4475163"/>
            <a:ext cx="5588000" cy="4167187"/>
          </a:xfrm>
          <a:noFill/>
        </p:spPr>
        <p:txBody>
          <a:bodyPr lIns="92896" tIns="46450" rIns="92896" bIns="46450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467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540ed05d0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540ed05d0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A28EA441-3F02-4EFF-80E2-17A1632A78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9F16DA-D90B-4F6F-B116-164B49C3608A}" type="slidenum">
              <a:rPr lang="en-US" altLang="en-US"/>
              <a:pPr eaLnBrk="1" hangingPunct="1"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AB94513-45B1-4B88-BFA3-D374B85A452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60800" y="120650"/>
            <a:ext cx="309403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59" tIns="0" rIns="19459" bIns="0"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E9FD4883-0344-439A-87C9-43AE12C6E637}" type="datetime1">
              <a:rPr lang="en-US" altLang="en-US" sz="1000" i="1"/>
              <a:pPr algn="r">
                <a:spcBef>
                  <a:spcPct val="0"/>
                </a:spcBef>
              </a:pPr>
              <a:t>11/16/2022</a:t>
            </a:fld>
            <a:endParaRPr lang="en-US" altLang="en-US" sz="1000" i="1"/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EBEE186B-24D9-4BDF-A6BB-A41C9BCD2B7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02063" y="8769350"/>
            <a:ext cx="3151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59" tIns="0" rIns="19459" bIns="0" anchor="b"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F0B6BECC-52CB-4D10-9FF6-91C997934D17}" type="slidenum">
              <a:rPr lang="en-US" altLang="en-US" sz="1000" i="1"/>
              <a:pPr algn="r">
                <a:spcBef>
                  <a:spcPct val="0"/>
                </a:spcBef>
              </a:pPr>
              <a:t>27</a:t>
            </a:fld>
            <a:endParaRPr lang="en-US" altLang="en-US" sz="1000" i="1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392CB449-E19A-4444-951F-C0501F35AC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238" y="387350"/>
            <a:ext cx="6867525" cy="3863975"/>
          </a:xfrm>
          <a:ln/>
        </p:spPr>
      </p:sp>
      <p:sp>
        <p:nvSpPr>
          <p:cNvPr id="14342" name="Rectangle 3">
            <a:extLst>
              <a:ext uri="{FF2B5EF4-FFF2-40B4-BE49-F238E27FC236}">
                <a16:creationId xmlns:a16="http://schemas.microsoft.com/office/drawing/2014/main" id="{7E5FDB8F-F443-4686-B7BB-2CB18B297E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7713" y="4475163"/>
            <a:ext cx="5588000" cy="4167187"/>
          </a:xfrm>
          <a:noFill/>
        </p:spPr>
        <p:txBody>
          <a:bodyPr lIns="92896" tIns="46450" rIns="92896" bIns="46450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174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A28EA441-3F02-4EFF-80E2-17A1632A78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9F16DA-D90B-4F6F-B116-164B49C3608A}" type="slidenum">
              <a:rPr lang="en-US" altLang="en-US"/>
              <a:pPr eaLnBrk="1" hangingPunct="1"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AB94513-45B1-4B88-BFA3-D374B85A452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60800" y="120650"/>
            <a:ext cx="309403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59" tIns="0" rIns="19459" bIns="0"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E9FD4883-0344-439A-87C9-43AE12C6E637}" type="datetime1">
              <a:rPr lang="en-US" altLang="en-US" sz="1000" i="1"/>
              <a:pPr algn="r">
                <a:spcBef>
                  <a:spcPct val="0"/>
                </a:spcBef>
              </a:pPr>
              <a:t>11/16/2022</a:t>
            </a:fld>
            <a:endParaRPr lang="en-US" altLang="en-US" sz="1000" i="1"/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EBEE186B-24D9-4BDF-A6BB-A41C9BCD2B7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02063" y="8769350"/>
            <a:ext cx="3151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59" tIns="0" rIns="19459" bIns="0" anchor="b"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F0B6BECC-52CB-4D10-9FF6-91C997934D17}" type="slidenum">
              <a:rPr lang="en-US" altLang="en-US" sz="1000" i="1"/>
              <a:pPr algn="r">
                <a:spcBef>
                  <a:spcPct val="0"/>
                </a:spcBef>
              </a:pPr>
              <a:t>28</a:t>
            </a:fld>
            <a:endParaRPr lang="en-US" altLang="en-US" sz="1000" i="1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392CB449-E19A-4444-951F-C0501F35AC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238" y="387350"/>
            <a:ext cx="6867525" cy="3863975"/>
          </a:xfrm>
          <a:ln/>
        </p:spPr>
      </p:sp>
      <p:sp>
        <p:nvSpPr>
          <p:cNvPr id="14342" name="Rectangle 3">
            <a:extLst>
              <a:ext uri="{FF2B5EF4-FFF2-40B4-BE49-F238E27FC236}">
                <a16:creationId xmlns:a16="http://schemas.microsoft.com/office/drawing/2014/main" id="{7E5FDB8F-F443-4686-B7BB-2CB18B297E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7713" y="4475163"/>
            <a:ext cx="5588000" cy="4167187"/>
          </a:xfrm>
          <a:noFill/>
        </p:spPr>
        <p:txBody>
          <a:bodyPr lIns="92896" tIns="46450" rIns="92896" bIns="46450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157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A28EA441-3F02-4EFF-80E2-17A1632A78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9F16DA-D90B-4F6F-B116-164B49C3608A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AB94513-45B1-4B88-BFA3-D374B85A452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60800" y="120650"/>
            <a:ext cx="309403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59" tIns="0" rIns="19459" bIns="0"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E9FD4883-0344-439A-87C9-43AE12C6E637}" type="datetime1">
              <a:rPr lang="en-US" altLang="en-US" sz="1000" i="1"/>
              <a:pPr algn="r">
                <a:spcBef>
                  <a:spcPct val="0"/>
                </a:spcBef>
              </a:pPr>
              <a:t>11/16/2022</a:t>
            </a:fld>
            <a:endParaRPr lang="en-US" altLang="en-US" sz="1000" i="1"/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EBEE186B-24D9-4BDF-A6BB-A41C9BCD2B7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02063" y="8769350"/>
            <a:ext cx="3151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59" tIns="0" rIns="19459" bIns="0" anchor="b"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F0B6BECC-52CB-4D10-9FF6-91C997934D17}" type="slidenum">
              <a:rPr lang="en-US" altLang="en-US" sz="1000" i="1"/>
              <a:pPr algn="r">
                <a:spcBef>
                  <a:spcPct val="0"/>
                </a:spcBef>
              </a:pPr>
              <a:t>2</a:t>
            </a:fld>
            <a:endParaRPr lang="en-US" altLang="en-US" sz="1000" i="1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392CB449-E19A-4444-951F-C0501F35AC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238" y="387350"/>
            <a:ext cx="6867525" cy="3863975"/>
          </a:xfrm>
          <a:ln/>
        </p:spPr>
      </p:sp>
      <p:sp>
        <p:nvSpPr>
          <p:cNvPr id="14342" name="Rectangle 3">
            <a:extLst>
              <a:ext uri="{FF2B5EF4-FFF2-40B4-BE49-F238E27FC236}">
                <a16:creationId xmlns:a16="http://schemas.microsoft.com/office/drawing/2014/main" id="{7E5FDB8F-F443-4686-B7BB-2CB18B297E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7713" y="4475163"/>
            <a:ext cx="5588000" cy="4167187"/>
          </a:xfrm>
          <a:noFill/>
        </p:spPr>
        <p:txBody>
          <a:bodyPr lIns="92896" tIns="46450" rIns="92896" bIns="46450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4388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A28EA441-3F02-4EFF-80E2-17A1632A78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9F16DA-D90B-4F6F-B116-164B49C3608A}" type="slidenum">
              <a:rPr lang="en-US" altLang="en-US"/>
              <a:pPr eaLnBrk="1" hangingPunct="1"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AB94513-45B1-4B88-BFA3-D374B85A452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60800" y="120650"/>
            <a:ext cx="309403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59" tIns="0" rIns="19459" bIns="0"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E9FD4883-0344-439A-87C9-43AE12C6E637}" type="datetime1">
              <a:rPr lang="en-US" altLang="en-US" sz="1000" i="1"/>
              <a:pPr algn="r">
                <a:spcBef>
                  <a:spcPct val="0"/>
                </a:spcBef>
              </a:pPr>
              <a:t>11/16/2022</a:t>
            </a:fld>
            <a:endParaRPr lang="en-US" altLang="en-US" sz="1000" i="1"/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EBEE186B-24D9-4BDF-A6BB-A41C9BCD2B7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02063" y="8769350"/>
            <a:ext cx="3151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59" tIns="0" rIns="19459" bIns="0" anchor="b"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F0B6BECC-52CB-4D10-9FF6-91C997934D17}" type="slidenum">
              <a:rPr lang="en-US" altLang="en-US" sz="1000" i="1"/>
              <a:pPr algn="r">
                <a:spcBef>
                  <a:spcPct val="0"/>
                </a:spcBef>
              </a:pPr>
              <a:t>34</a:t>
            </a:fld>
            <a:endParaRPr lang="en-US" altLang="en-US" sz="1000" i="1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392CB449-E19A-4444-951F-C0501F35AC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238" y="387350"/>
            <a:ext cx="6867525" cy="3863975"/>
          </a:xfrm>
          <a:ln/>
        </p:spPr>
      </p:sp>
      <p:sp>
        <p:nvSpPr>
          <p:cNvPr id="14342" name="Rectangle 3">
            <a:extLst>
              <a:ext uri="{FF2B5EF4-FFF2-40B4-BE49-F238E27FC236}">
                <a16:creationId xmlns:a16="http://schemas.microsoft.com/office/drawing/2014/main" id="{7E5FDB8F-F443-4686-B7BB-2CB18B297E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7713" y="4475163"/>
            <a:ext cx="5588000" cy="4167187"/>
          </a:xfrm>
          <a:noFill/>
        </p:spPr>
        <p:txBody>
          <a:bodyPr lIns="92896" tIns="46450" rIns="92896" bIns="46450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0487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A28EA441-3F02-4EFF-80E2-17A1632A78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9F16DA-D90B-4F6F-B116-164B49C3608A}" type="slidenum">
              <a:rPr lang="en-US" altLang="en-US"/>
              <a:pPr eaLnBrk="1" hangingPunct="1"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AB94513-45B1-4B88-BFA3-D374B85A452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60800" y="120650"/>
            <a:ext cx="309403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59" tIns="0" rIns="19459" bIns="0"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E9FD4883-0344-439A-87C9-43AE12C6E637}" type="datetime1">
              <a:rPr lang="en-US" altLang="en-US" sz="1000" i="1"/>
              <a:pPr algn="r">
                <a:spcBef>
                  <a:spcPct val="0"/>
                </a:spcBef>
              </a:pPr>
              <a:t>11/16/2022</a:t>
            </a:fld>
            <a:endParaRPr lang="en-US" altLang="en-US" sz="1000" i="1"/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EBEE186B-24D9-4BDF-A6BB-A41C9BCD2B7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02063" y="8769350"/>
            <a:ext cx="3151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59" tIns="0" rIns="19459" bIns="0" anchor="b"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F0B6BECC-52CB-4D10-9FF6-91C997934D17}" type="slidenum">
              <a:rPr lang="en-US" altLang="en-US" sz="1000" i="1"/>
              <a:pPr algn="r">
                <a:spcBef>
                  <a:spcPct val="0"/>
                </a:spcBef>
              </a:pPr>
              <a:t>35</a:t>
            </a:fld>
            <a:endParaRPr lang="en-US" altLang="en-US" sz="1000" i="1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392CB449-E19A-4444-951F-C0501F35AC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238" y="387350"/>
            <a:ext cx="6867525" cy="3863975"/>
          </a:xfrm>
          <a:ln/>
        </p:spPr>
      </p:sp>
      <p:sp>
        <p:nvSpPr>
          <p:cNvPr id="14342" name="Rectangle 3">
            <a:extLst>
              <a:ext uri="{FF2B5EF4-FFF2-40B4-BE49-F238E27FC236}">
                <a16:creationId xmlns:a16="http://schemas.microsoft.com/office/drawing/2014/main" id="{7E5FDB8F-F443-4686-B7BB-2CB18B297E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7713" y="4475163"/>
            <a:ext cx="5588000" cy="4167187"/>
          </a:xfrm>
          <a:noFill/>
        </p:spPr>
        <p:txBody>
          <a:bodyPr lIns="92896" tIns="46450" rIns="92896" bIns="46450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035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A28EA441-3F02-4EFF-80E2-17A1632A78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9F16DA-D90B-4F6F-B116-164B49C3608A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AB94513-45B1-4B88-BFA3-D374B85A452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60800" y="120650"/>
            <a:ext cx="309403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59" tIns="0" rIns="19459" bIns="0"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E9FD4883-0344-439A-87C9-43AE12C6E637}" type="datetime1">
              <a:rPr lang="en-US" altLang="en-US" sz="1000" i="1"/>
              <a:pPr algn="r">
                <a:spcBef>
                  <a:spcPct val="0"/>
                </a:spcBef>
              </a:pPr>
              <a:t>11/16/2022</a:t>
            </a:fld>
            <a:endParaRPr lang="en-US" altLang="en-US" sz="1000" i="1"/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EBEE186B-24D9-4BDF-A6BB-A41C9BCD2B7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02063" y="8769350"/>
            <a:ext cx="3151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59" tIns="0" rIns="19459" bIns="0" anchor="b"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F0B6BECC-52CB-4D10-9FF6-91C997934D17}" type="slidenum">
              <a:rPr lang="en-US" altLang="en-US" sz="1000" i="1"/>
              <a:pPr algn="r">
                <a:spcBef>
                  <a:spcPct val="0"/>
                </a:spcBef>
              </a:pPr>
              <a:t>6</a:t>
            </a:fld>
            <a:endParaRPr lang="en-US" altLang="en-US" sz="1000" i="1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392CB449-E19A-4444-951F-C0501F35AC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238" y="387350"/>
            <a:ext cx="6867525" cy="3863975"/>
          </a:xfrm>
          <a:ln/>
        </p:spPr>
      </p:sp>
      <p:sp>
        <p:nvSpPr>
          <p:cNvPr id="14342" name="Rectangle 3">
            <a:extLst>
              <a:ext uri="{FF2B5EF4-FFF2-40B4-BE49-F238E27FC236}">
                <a16:creationId xmlns:a16="http://schemas.microsoft.com/office/drawing/2014/main" id="{7E5FDB8F-F443-4686-B7BB-2CB18B297E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7713" y="4475163"/>
            <a:ext cx="5588000" cy="4167187"/>
          </a:xfrm>
          <a:noFill/>
        </p:spPr>
        <p:txBody>
          <a:bodyPr lIns="92896" tIns="46450" rIns="92896" bIns="46450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051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A28EA441-3F02-4EFF-80E2-17A1632A78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9F16DA-D90B-4F6F-B116-164B49C3608A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AB94513-45B1-4B88-BFA3-D374B85A452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60800" y="120650"/>
            <a:ext cx="309403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59" tIns="0" rIns="19459" bIns="0"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E9FD4883-0344-439A-87C9-43AE12C6E637}" type="datetime1">
              <a:rPr lang="en-US" altLang="en-US" sz="1000" i="1"/>
              <a:pPr algn="r">
                <a:spcBef>
                  <a:spcPct val="0"/>
                </a:spcBef>
              </a:pPr>
              <a:t>11/16/2022</a:t>
            </a:fld>
            <a:endParaRPr lang="en-US" altLang="en-US" sz="1000" i="1"/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EBEE186B-24D9-4BDF-A6BB-A41C9BCD2B7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02063" y="8769350"/>
            <a:ext cx="3151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59" tIns="0" rIns="19459" bIns="0" anchor="b"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F0B6BECC-52CB-4D10-9FF6-91C997934D17}" type="slidenum">
              <a:rPr lang="en-US" altLang="en-US" sz="1000" i="1"/>
              <a:pPr algn="r">
                <a:spcBef>
                  <a:spcPct val="0"/>
                </a:spcBef>
              </a:pPr>
              <a:t>12</a:t>
            </a:fld>
            <a:endParaRPr lang="en-US" altLang="en-US" sz="1000" i="1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392CB449-E19A-4444-951F-C0501F35AC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238" y="387350"/>
            <a:ext cx="6867525" cy="3863975"/>
          </a:xfrm>
          <a:ln/>
        </p:spPr>
      </p:sp>
      <p:sp>
        <p:nvSpPr>
          <p:cNvPr id="14342" name="Rectangle 3">
            <a:extLst>
              <a:ext uri="{FF2B5EF4-FFF2-40B4-BE49-F238E27FC236}">
                <a16:creationId xmlns:a16="http://schemas.microsoft.com/office/drawing/2014/main" id="{7E5FDB8F-F443-4686-B7BB-2CB18B297E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7713" y="4475163"/>
            <a:ext cx="5588000" cy="4167187"/>
          </a:xfrm>
          <a:noFill/>
        </p:spPr>
        <p:txBody>
          <a:bodyPr lIns="92896" tIns="46450" rIns="92896" bIns="46450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936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A28EA441-3F02-4EFF-80E2-17A1632A78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9F16DA-D90B-4F6F-B116-164B49C3608A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AB94513-45B1-4B88-BFA3-D374B85A452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60800" y="120650"/>
            <a:ext cx="309403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59" tIns="0" rIns="19459" bIns="0"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E9FD4883-0344-439A-87C9-43AE12C6E637}" type="datetime1">
              <a:rPr lang="en-US" altLang="en-US" sz="1000" i="1"/>
              <a:pPr algn="r">
                <a:spcBef>
                  <a:spcPct val="0"/>
                </a:spcBef>
              </a:pPr>
              <a:t>11/16/2022</a:t>
            </a:fld>
            <a:endParaRPr lang="en-US" altLang="en-US" sz="1000" i="1"/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EBEE186B-24D9-4BDF-A6BB-A41C9BCD2B7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02063" y="8769350"/>
            <a:ext cx="3151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59" tIns="0" rIns="19459" bIns="0" anchor="b"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F0B6BECC-52CB-4D10-9FF6-91C997934D17}" type="slidenum">
              <a:rPr lang="en-US" altLang="en-US" sz="1000" i="1"/>
              <a:pPr algn="r">
                <a:spcBef>
                  <a:spcPct val="0"/>
                </a:spcBef>
              </a:pPr>
              <a:t>14</a:t>
            </a:fld>
            <a:endParaRPr lang="en-US" altLang="en-US" sz="1000" i="1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392CB449-E19A-4444-951F-C0501F35AC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238" y="387350"/>
            <a:ext cx="6867525" cy="3863975"/>
          </a:xfrm>
          <a:ln/>
        </p:spPr>
      </p:sp>
      <p:sp>
        <p:nvSpPr>
          <p:cNvPr id="14342" name="Rectangle 3">
            <a:extLst>
              <a:ext uri="{FF2B5EF4-FFF2-40B4-BE49-F238E27FC236}">
                <a16:creationId xmlns:a16="http://schemas.microsoft.com/office/drawing/2014/main" id="{7E5FDB8F-F443-4686-B7BB-2CB18B297E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7713" y="4475163"/>
            <a:ext cx="5588000" cy="4167187"/>
          </a:xfrm>
          <a:noFill/>
        </p:spPr>
        <p:txBody>
          <a:bodyPr lIns="92896" tIns="46450" rIns="92896" bIns="46450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873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A28EA441-3F02-4EFF-80E2-17A1632A78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9F16DA-D90B-4F6F-B116-164B49C3608A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AB94513-45B1-4B88-BFA3-D374B85A452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60800" y="120650"/>
            <a:ext cx="309403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59" tIns="0" rIns="19459" bIns="0"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E9FD4883-0344-439A-87C9-43AE12C6E637}" type="datetime1">
              <a:rPr lang="en-US" altLang="en-US" sz="1000" i="1"/>
              <a:pPr algn="r">
                <a:spcBef>
                  <a:spcPct val="0"/>
                </a:spcBef>
              </a:pPr>
              <a:t>11/16/2022</a:t>
            </a:fld>
            <a:endParaRPr lang="en-US" altLang="en-US" sz="1000" i="1"/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EBEE186B-24D9-4BDF-A6BB-A41C9BCD2B7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02063" y="8769350"/>
            <a:ext cx="3151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59" tIns="0" rIns="19459" bIns="0" anchor="b"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F0B6BECC-52CB-4D10-9FF6-91C997934D17}" type="slidenum">
              <a:rPr lang="en-US" altLang="en-US" sz="1000" i="1"/>
              <a:pPr algn="r">
                <a:spcBef>
                  <a:spcPct val="0"/>
                </a:spcBef>
              </a:pPr>
              <a:t>15</a:t>
            </a:fld>
            <a:endParaRPr lang="en-US" altLang="en-US" sz="1000" i="1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392CB449-E19A-4444-951F-C0501F35AC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238" y="387350"/>
            <a:ext cx="6867525" cy="3863975"/>
          </a:xfrm>
          <a:ln/>
        </p:spPr>
      </p:sp>
      <p:sp>
        <p:nvSpPr>
          <p:cNvPr id="14342" name="Rectangle 3">
            <a:extLst>
              <a:ext uri="{FF2B5EF4-FFF2-40B4-BE49-F238E27FC236}">
                <a16:creationId xmlns:a16="http://schemas.microsoft.com/office/drawing/2014/main" id="{7E5FDB8F-F443-4686-B7BB-2CB18B297E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7713" y="4475163"/>
            <a:ext cx="5588000" cy="4167187"/>
          </a:xfrm>
          <a:noFill/>
        </p:spPr>
        <p:txBody>
          <a:bodyPr lIns="92896" tIns="46450" rIns="92896" bIns="46450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476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40ed05d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40ed05d0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8f785c6e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8f785c6e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8f785c6ed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8f785c6ed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74046867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6576410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2351" y="327025"/>
            <a:ext cx="2552700" cy="5251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82134" y="327025"/>
            <a:ext cx="7457017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0303290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4744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602444-9E20-4925-9833-2350DA8FC5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53F658-3C66-4411-88CF-5D75A9B915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0D20A7-1CF1-47A1-9C37-1391654AE9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7C820-4FC4-4EE9-8583-C35E97A2B66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022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28CE01-7F96-4C66-9A67-210CCCB145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FB1381-3668-4E60-8360-61D9BC61F4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557B59-BE04-4179-8110-B11B734E50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1144D-0314-46A8-AB05-1EE0070852D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2085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552EB7-3741-4AAE-91ED-F4F35C6A01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13D379-C557-4AC8-92AB-37EE697945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FF76C9-DF61-474A-84BB-7CDBBAA513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0DDD1-3518-462D-9936-BD1182D1F8C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8349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258F89-827D-4FA4-8FBF-1DD67FBD37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06CE87-F840-4DCE-B312-E7859318B8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E4B3EB-2B49-41A7-820D-38FBF2061A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F72980-D3D4-4B4A-9188-3250B910C92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6797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0DBDC5-27B7-476F-8356-8CC38A3990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01AA16-4621-479A-9BE2-01DB6F0FB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00B948C-7993-486D-A797-BA62814D58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88D1A-AB5D-4E87-A857-3AA6490F87B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7931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6304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295E102-36F2-487E-BE3B-364DF293B1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CCE791D-F28D-4DFB-997A-F9E434AD14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5D641EE-E940-4A82-AF39-9AC8DDACFC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318B53-75B6-4610-9D47-1BCDF0C95CF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067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4143033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DD6EF1-B830-44ED-AD98-F219FCDCEF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135879-0AE1-4D91-8D77-BC6DDC31F2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64637D-B33C-486E-8C32-3BCCFDF94C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65645-CDAA-4859-8593-29F5B0DB1BD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3127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C63432-A695-4378-9C8D-6EDC108C59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41314B-D611-476C-B1E6-3013478019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6460C5-1A50-4954-ABD4-EF1DFA22B7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ADFA9E-80F4-4598-B1EC-836329DF41A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0218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A5F49D-A612-4D6C-B9B4-8A61D4F5ED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41D40C-7F8D-49DA-8906-5662406EC4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610A64-01F3-41EE-A980-B9E7623462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B018BF-624D-4B66-956A-5D310D6E7E2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9938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B6E462-624A-4B1C-8379-1FE132965D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E84CFB-7755-45A8-8DB8-C0A949480F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937D4B-7A25-4608-8EC1-7D0E462152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5E405-AB9B-4273-8894-2F032B5A818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6921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5361790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1" y="1309689"/>
            <a:ext cx="4978400" cy="4268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309689"/>
            <a:ext cx="4978400" cy="4268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5360422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587629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29506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39667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5346455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997643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1">
            <a:extLst>
              <a:ext uri="{FF2B5EF4-FFF2-40B4-BE49-F238E27FC236}">
                <a16:creationId xmlns:a16="http://schemas.microsoft.com/office/drawing/2014/main" id="{2A7108FF-7B60-4EFF-A96A-DA9AC18244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82133" y="327025"/>
            <a:ext cx="10160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93" tIns="43247" rIns="86493" bIns="4324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22">
            <a:extLst>
              <a:ext uri="{FF2B5EF4-FFF2-40B4-BE49-F238E27FC236}">
                <a16:creationId xmlns:a16="http://schemas.microsoft.com/office/drawing/2014/main" id="{8E8D781A-2899-4450-BD7F-B86BEFE303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1" y="1309689"/>
            <a:ext cx="10160000" cy="42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29">
            <a:extLst>
              <a:ext uri="{FF2B5EF4-FFF2-40B4-BE49-F238E27FC236}">
                <a16:creationId xmlns:a16="http://schemas.microsoft.com/office/drawing/2014/main" id="{606C94CA-B986-413E-AE9F-68897EA4CB2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301818" y="5996219"/>
            <a:ext cx="1449916" cy="571500"/>
            <a:chOff x="2334" y="912"/>
            <a:chExt cx="1142" cy="576"/>
          </a:xfrm>
        </p:grpSpPr>
        <p:sp>
          <p:nvSpPr>
            <p:cNvPr id="1032" name="Rectangle 30">
              <a:extLst>
                <a:ext uri="{FF2B5EF4-FFF2-40B4-BE49-F238E27FC236}">
                  <a16:creationId xmlns:a16="http://schemas.microsoft.com/office/drawing/2014/main" id="{25F98924-D282-4A3B-8641-96878E3C22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02" y="912"/>
              <a:ext cx="574" cy="57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6493" tIns="43247" rIns="86493" bIns="43247"/>
            <a:lstStyle>
              <a:lvl1pPr defTabSz="865188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65188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65188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65188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65188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z="1600">
                <a:solidFill>
                  <a:srgbClr val="006937"/>
                </a:solidFill>
                <a:effectLst>
                  <a:outerShdw blurRad="50800" dist="50800" dir="5400000" algn="ctr" rotWithShape="0">
                    <a:srgbClr val="006937"/>
                  </a:outerShdw>
                </a:effectLst>
              </a:endParaRPr>
            </a:p>
          </p:txBody>
        </p:sp>
        <p:sp>
          <p:nvSpPr>
            <p:cNvPr id="1033" name="Freeform 31">
              <a:extLst>
                <a:ext uri="{FF2B5EF4-FFF2-40B4-BE49-F238E27FC236}">
                  <a16:creationId xmlns:a16="http://schemas.microsoft.com/office/drawing/2014/main" id="{48D1DE56-A326-4816-A883-0FC3388614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62" y="982"/>
              <a:ext cx="438" cy="456"/>
            </a:xfrm>
            <a:custGeom>
              <a:avLst/>
              <a:gdLst>
                <a:gd name="T0" fmla="*/ 270 w 440"/>
                <a:gd name="T1" fmla="*/ 0 h 456"/>
                <a:gd name="T2" fmla="*/ 420 w 440"/>
                <a:gd name="T3" fmla="*/ 456 h 456"/>
                <a:gd name="T4" fmla="*/ 325 w 440"/>
                <a:gd name="T5" fmla="*/ 456 h 456"/>
                <a:gd name="T6" fmla="*/ 298 w 440"/>
                <a:gd name="T7" fmla="*/ 358 h 456"/>
                <a:gd name="T8" fmla="*/ 118 w 440"/>
                <a:gd name="T9" fmla="*/ 358 h 456"/>
                <a:gd name="T10" fmla="*/ 94 w 440"/>
                <a:gd name="T11" fmla="*/ 456 h 456"/>
                <a:gd name="T12" fmla="*/ 0 w 440"/>
                <a:gd name="T13" fmla="*/ 456 h 456"/>
                <a:gd name="T14" fmla="*/ 154 w 440"/>
                <a:gd name="T15" fmla="*/ 0 h 456"/>
                <a:gd name="T16" fmla="*/ 270 w 440"/>
                <a:gd name="T17" fmla="*/ 0 h 456"/>
                <a:gd name="T18" fmla="*/ 274 w 440"/>
                <a:gd name="T19" fmla="*/ 284 h 456"/>
                <a:gd name="T20" fmla="*/ 210 w 440"/>
                <a:gd name="T21" fmla="*/ 88 h 456"/>
                <a:gd name="T22" fmla="*/ 142 w 440"/>
                <a:gd name="T23" fmla="*/ 284 h 456"/>
                <a:gd name="T24" fmla="*/ 274 w 440"/>
                <a:gd name="T25" fmla="*/ 284 h 4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0" h="456">
                  <a:moveTo>
                    <a:pt x="280" y="0"/>
                  </a:moveTo>
                  <a:lnTo>
                    <a:pt x="440" y="456"/>
                  </a:lnTo>
                  <a:lnTo>
                    <a:pt x="340" y="456"/>
                  </a:lnTo>
                  <a:lnTo>
                    <a:pt x="308" y="358"/>
                  </a:lnTo>
                  <a:lnTo>
                    <a:pt x="128" y="358"/>
                  </a:lnTo>
                  <a:lnTo>
                    <a:pt x="94" y="456"/>
                  </a:lnTo>
                  <a:lnTo>
                    <a:pt x="0" y="456"/>
                  </a:lnTo>
                  <a:lnTo>
                    <a:pt x="164" y="0"/>
                  </a:lnTo>
                  <a:lnTo>
                    <a:pt x="280" y="0"/>
                  </a:lnTo>
                  <a:close/>
                  <a:moveTo>
                    <a:pt x="284" y="284"/>
                  </a:moveTo>
                  <a:lnTo>
                    <a:pt x="220" y="88"/>
                  </a:lnTo>
                  <a:lnTo>
                    <a:pt x="152" y="284"/>
                  </a:lnTo>
                  <a:lnTo>
                    <a:pt x="284" y="28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6937"/>
                </a:solidFill>
                <a:effectLst>
                  <a:outerShdw blurRad="50800" dist="50800" dir="5400000" algn="ctr" rotWithShape="0">
                    <a:srgbClr val="006937"/>
                  </a:outerShdw>
                </a:effectLst>
              </a:endParaRPr>
            </a:p>
          </p:txBody>
        </p:sp>
        <p:sp>
          <p:nvSpPr>
            <p:cNvPr id="1034" name="Freeform 32">
              <a:extLst>
                <a:ext uri="{FF2B5EF4-FFF2-40B4-BE49-F238E27FC236}">
                  <a16:creationId xmlns:a16="http://schemas.microsoft.com/office/drawing/2014/main" id="{219ABD6D-0459-40D8-93F9-27C1054B408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16" y="982"/>
              <a:ext cx="438" cy="456"/>
            </a:xfrm>
            <a:custGeom>
              <a:avLst/>
              <a:gdLst>
                <a:gd name="T0" fmla="*/ 272 w 440"/>
                <a:gd name="T1" fmla="*/ 0 h 456"/>
                <a:gd name="T2" fmla="*/ 420 w 440"/>
                <a:gd name="T3" fmla="*/ 456 h 456"/>
                <a:gd name="T4" fmla="*/ 326 w 440"/>
                <a:gd name="T5" fmla="*/ 456 h 456"/>
                <a:gd name="T6" fmla="*/ 300 w 440"/>
                <a:gd name="T7" fmla="*/ 358 h 456"/>
                <a:gd name="T8" fmla="*/ 118 w 440"/>
                <a:gd name="T9" fmla="*/ 358 h 456"/>
                <a:gd name="T10" fmla="*/ 94 w 440"/>
                <a:gd name="T11" fmla="*/ 456 h 456"/>
                <a:gd name="T12" fmla="*/ 0 w 440"/>
                <a:gd name="T13" fmla="*/ 456 h 456"/>
                <a:gd name="T14" fmla="*/ 156 w 440"/>
                <a:gd name="T15" fmla="*/ 0 h 456"/>
                <a:gd name="T16" fmla="*/ 272 w 440"/>
                <a:gd name="T17" fmla="*/ 0 h 456"/>
                <a:gd name="T18" fmla="*/ 274 w 440"/>
                <a:gd name="T19" fmla="*/ 284 h 456"/>
                <a:gd name="T20" fmla="*/ 212 w 440"/>
                <a:gd name="T21" fmla="*/ 88 h 456"/>
                <a:gd name="T22" fmla="*/ 144 w 440"/>
                <a:gd name="T23" fmla="*/ 284 h 456"/>
                <a:gd name="T24" fmla="*/ 274 w 440"/>
                <a:gd name="T25" fmla="*/ 284 h 4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0" h="456">
                  <a:moveTo>
                    <a:pt x="282" y="0"/>
                  </a:moveTo>
                  <a:lnTo>
                    <a:pt x="440" y="456"/>
                  </a:lnTo>
                  <a:lnTo>
                    <a:pt x="342" y="456"/>
                  </a:lnTo>
                  <a:lnTo>
                    <a:pt x="310" y="358"/>
                  </a:lnTo>
                  <a:lnTo>
                    <a:pt x="128" y="358"/>
                  </a:lnTo>
                  <a:lnTo>
                    <a:pt x="94" y="456"/>
                  </a:lnTo>
                  <a:lnTo>
                    <a:pt x="0" y="456"/>
                  </a:lnTo>
                  <a:lnTo>
                    <a:pt x="166" y="0"/>
                  </a:lnTo>
                  <a:lnTo>
                    <a:pt x="282" y="0"/>
                  </a:lnTo>
                  <a:close/>
                  <a:moveTo>
                    <a:pt x="284" y="284"/>
                  </a:moveTo>
                  <a:lnTo>
                    <a:pt x="222" y="88"/>
                  </a:lnTo>
                  <a:lnTo>
                    <a:pt x="154" y="284"/>
                  </a:lnTo>
                  <a:lnTo>
                    <a:pt x="284" y="284"/>
                  </a:lnTo>
                  <a:close/>
                </a:path>
              </a:pathLst>
            </a:custGeom>
            <a:solidFill>
              <a:srgbClr val="006937"/>
            </a:solidFill>
            <a:ln w="0">
              <a:solidFill>
                <a:srgbClr val="00693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6937"/>
                </a:solidFill>
                <a:effectLst>
                  <a:outerShdw blurRad="50800" dist="50800" dir="5400000" algn="ctr" rotWithShape="0">
                    <a:srgbClr val="006937"/>
                  </a:outerShdw>
                </a:effectLst>
              </a:endParaRPr>
            </a:p>
          </p:txBody>
        </p:sp>
        <p:sp>
          <p:nvSpPr>
            <p:cNvPr id="1035" name="Freeform 33">
              <a:extLst>
                <a:ext uri="{FF2B5EF4-FFF2-40B4-BE49-F238E27FC236}">
                  <a16:creationId xmlns:a16="http://schemas.microsoft.com/office/drawing/2014/main" id="{8221C22E-EC19-419A-A617-0591B749B6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" y="982"/>
              <a:ext cx="373" cy="456"/>
            </a:xfrm>
            <a:custGeom>
              <a:avLst/>
              <a:gdLst>
                <a:gd name="T0" fmla="*/ 136 w 372"/>
                <a:gd name="T1" fmla="*/ 74 h 456"/>
                <a:gd name="T2" fmla="*/ 0 w 372"/>
                <a:gd name="T3" fmla="*/ 74 h 456"/>
                <a:gd name="T4" fmla="*/ 0 w 372"/>
                <a:gd name="T5" fmla="*/ 0 h 456"/>
                <a:gd name="T6" fmla="*/ 382 w 372"/>
                <a:gd name="T7" fmla="*/ 0 h 456"/>
                <a:gd name="T8" fmla="*/ 382 w 372"/>
                <a:gd name="T9" fmla="*/ 74 h 456"/>
                <a:gd name="T10" fmla="*/ 246 w 372"/>
                <a:gd name="T11" fmla="*/ 74 h 456"/>
                <a:gd name="T12" fmla="*/ 246 w 372"/>
                <a:gd name="T13" fmla="*/ 456 h 456"/>
                <a:gd name="T14" fmla="*/ 136 w 372"/>
                <a:gd name="T15" fmla="*/ 456 h 456"/>
                <a:gd name="T16" fmla="*/ 136 w 372"/>
                <a:gd name="T17" fmla="*/ 74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2" h="456">
                  <a:moveTo>
                    <a:pt x="136" y="74"/>
                  </a:moveTo>
                  <a:lnTo>
                    <a:pt x="0" y="74"/>
                  </a:lnTo>
                  <a:lnTo>
                    <a:pt x="0" y="0"/>
                  </a:lnTo>
                  <a:lnTo>
                    <a:pt x="372" y="0"/>
                  </a:lnTo>
                  <a:lnTo>
                    <a:pt x="372" y="74"/>
                  </a:lnTo>
                  <a:lnTo>
                    <a:pt x="236" y="74"/>
                  </a:lnTo>
                  <a:lnTo>
                    <a:pt x="236" y="456"/>
                  </a:lnTo>
                  <a:lnTo>
                    <a:pt x="136" y="456"/>
                  </a:lnTo>
                  <a:lnTo>
                    <a:pt x="136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6937"/>
                </a:solidFill>
                <a:effectLst>
                  <a:outerShdw blurRad="50800" dist="50800" dir="5400000" algn="ctr" rotWithShape="0">
                    <a:srgbClr val="006937"/>
                  </a:outerShdw>
                </a:effectLst>
              </a:endParaRPr>
            </a:p>
          </p:txBody>
        </p:sp>
        <p:sp>
          <p:nvSpPr>
            <p:cNvPr id="1036" name="Rectangle 34">
              <a:extLst>
                <a:ext uri="{FF2B5EF4-FFF2-40B4-BE49-F238E27FC236}">
                  <a16:creationId xmlns:a16="http://schemas.microsoft.com/office/drawing/2014/main" id="{4E606145-502E-496E-A6C9-B0C9B3D86C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51" y="981"/>
              <a:ext cx="97" cy="45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6493" tIns="43247" rIns="86493" bIns="43247"/>
            <a:lstStyle>
              <a:lvl1pPr defTabSz="865188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65188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65188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65188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65188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z="1600">
                <a:solidFill>
                  <a:srgbClr val="006937"/>
                </a:solidFill>
                <a:effectLst>
                  <a:outerShdw blurRad="50800" dist="50800" dir="5400000" algn="ctr" rotWithShape="0">
                    <a:srgbClr val="006937"/>
                  </a:outerShdw>
                </a:effectLst>
              </a:endParaRPr>
            </a:p>
          </p:txBody>
        </p:sp>
      </p:grpSp>
      <p:sp>
        <p:nvSpPr>
          <p:cNvPr id="1029" name="Line 35">
            <a:extLst>
              <a:ext uri="{FF2B5EF4-FFF2-40B4-BE49-F238E27FC236}">
                <a16:creationId xmlns:a16="http://schemas.microsoft.com/office/drawing/2014/main" id="{641337FC-E935-49F1-BB8F-A4B50A33B6D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35518" y="6380394"/>
            <a:ext cx="9772649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Line 36">
            <a:extLst>
              <a:ext uri="{FF2B5EF4-FFF2-40B4-BE49-F238E27FC236}">
                <a16:creationId xmlns:a16="http://schemas.microsoft.com/office/drawing/2014/main" id="{5D9B0539-CD54-459F-BF89-D44915A9178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55600" y="6105756"/>
            <a:ext cx="9772651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37">
            <a:extLst>
              <a:ext uri="{FF2B5EF4-FFF2-40B4-BE49-F238E27FC236}">
                <a16:creationId xmlns:a16="http://schemas.microsoft.com/office/drawing/2014/main" id="{9333B1BF-222F-433D-A43C-B042EA61C26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44501" y="6243869"/>
            <a:ext cx="9774767" cy="0"/>
          </a:xfrm>
          <a:prstGeom prst="line">
            <a:avLst/>
          </a:prstGeom>
          <a:noFill/>
          <a:ln w="57150">
            <a:solidFill>
              <a:srgbClr val="0069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3" r:id="rId12"/>
  </p:sldLayoutIdLst>
  <p:transition>
    <p:wipe dir="r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rial Black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rial Black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rial Black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rial Black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rial Black" pitchFamily="34" charset="0"/>
        </a:defRPr>
      </a:lvl9pPr>
    </p:titleStyle>
    <p:bodyStyle>
      <a:lvl1pPr marL="274638" indent="-274638" algn="l" rtl="0" eaLnBrk="0" fontAlgn="base" hangingPunct="0">
        <a:spcBef>
          <a:spcPct val="30000"/>
        </a:spcBef>
        <a:spcAft>
          <a:spcPct val="0"/>
        </a:spcAft>
        <a:buClr>
          <a:schemeClr val="bg2"/>
        </a:buClr>
        <a:buSzPct val="65000"/>
        <a:buFont typeface="Monotype Sorts" pitchFamily="2" charset="2"/>
        <a:buChar char="n"/>
        <a:defRPr sz="2100">
          <a:solidFill>
            <a:schemeClr val="bg2"/>
          </a:solidFill>
          <a:latin typeface="+mn-lt"/>
          <a:ea typeface="+mn-ea"/>
          <a:cs typeface="+mn-cs"/>
        </a:defRPr>
      </a:lvl1pPr>
      <a:lvl2pPr marL="595313" indent="-212725" algn="l" rtl="0" eaLnBrk="0" fontAlgn="base" hangingPunct="0">
        <a:spcBef>
          <a:spcPct val="30000"/>
        </a:spcBef>
        <a:spcAft>
          <a:spcPct val="0"/>
        </a:spcAft>
        <a:buClr>
          <a:schemeClr val="bg2"/>
        </a:buClr>
        <a:buChar char="•"/>
        <a:defRPr>
          <a:solidFill>
            <a:schemeClr val="bg2"/>
          </a:solidFill>
          <a:latin typeface="+mn-lt"/>
        </a:defRPr>
      </a:lvl2pPr>
      <a:lvl3pPr marL="989013" indent="-227013" algn="l" rtl="0" eaLnBrk="0" fontAlgn="base" hangingPunct="0">
        <a:spcBef>
          <a:spcPct val="30000"/>
        </a:spcBef>
        <a:spcAft>
          <a:spcPct val="0"/>
        </a:spcAft>
        <a:defRPr>
          <a:solidFill>
            <a:schemeClr val="bg2"/>
          </a:solidFill>
          <a:latin typeface="+mn-lt"/>
        </a:defRPr>
      </a:lvl3pPr>
      <a:lvl4pPr marL="1389063" indent="-292100" algn="l" rtl="0" eaLnBrk="0" fontAlgn="base" hangingPunct="0">
        <a:spcBef>
          <a:spcPct val="30000"/>
        </a:spcBef>
        <a:spcAft>
          <a:spcPct val="0"/>
        </a:spcAft>
        <a:defRPr>
          <a:solidFill>
            <a:schemeClr val="bg2"/>
          </a:solidFill>
          <a:latin typeface="+mn-lt"/>
        </a:defRPr>
      </a:lvl4pPr>
      <a:lvl5pPr marL="1790700" indent="-293688" algn="l" rtl="0" eaLnBrk="0" fontAlgn="base" hangingPunct="0">
        <a:spcBef>
          <a:spcPct val="30000"/>
        </a:spcBef>
        <a:spcAft>
          <a:spcPct val="0"/>
        </a:spcAft>
        <a:defRPr>
          <a:solidFill>
            <a:schemeClr val="bg2"/>
          </a:solidFill>
          <a:latin typeface="+mn-lt"/>
        </a:defRPr>
      </a:lvl5pPr>
      <a:lvl6pPr marL="2247900" indent="-293688" algn="l" rtl="0" eaLnBrk="0" fontAlgn="base" hangingPunct="0">
        <a:spcBef>
          <a:spcPct val="30000"/>
        </a:spcBef>
        <a:spcAft>
          <a:spcPct val="0"/>
        </a:spcAft>
        <a:defRPr>
          <a:solidFill>
            <a:schemeClr val="bg2"/>
          </a:solidFill>
          <a:latin typeface="+mn-lt"/>
        </a:defRPr>
      </a:lvl6pPr>
      <a:lvl7pPr marL="2705100" indent="-293688" algn="l" rtl="0" eaLnBrk="0" fontAlgn="base" hangingPunct="0">
        <a:spcBef>
          <a:spcPct val="30000"/>
        </a:spcBef>
        <a:spcAft>
          <a:spcPct val="0"/>
        </a:spcAft>
        <a:defRPr>
          <a:solidFill>
            <a:schemeClr val="bg2"/>
          </a:solidFill>
          <a:latin typeface="+mn-lt"/>
        </a:defRPr>
      </a:lvl7pPr>
      <a:lvl8pPr marL="3162300" indent="-293688" algn="l" rtl="0" eaLnBrk="0" fontAlgn="base" hangingPunct="0">
        <a:spcBef>
          <a:spcPct val="30000"/>
        </a:spcBef>
        <a:spcAft>
          <a:spcPct val="0"/>
        </a:spcAft>
        <a:defRPr>
          <a:solidFill>
            <a:schemeClr val="bg2"/>
          </a:solidFill>
          <a:latin typeface="+mn-lt"/>
        </a:defRPr>
      </a:lvl8pPr>
      <a:lvl9pPr marL="3619500" indent="-293688" algn="l" rtl="0" eaLnBrk="0" fontAlgn="base" hangingPunct="0">
        <a:spcBef>
          <a:spcPct val="30000"/>
        </a:spcBef>
        <a:spcAft>
          <a:spcPct val="0"/>
        </a:spcAft>
        <a:defRPr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65A6EBE-471E-4C28-A7D1-70FE59D507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61D8DEA-2CC4-42A5-9EBF-AB69B678A0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A58C8FA-3360-48F5-BEFD-452958EDB1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E206B9A-0BAD-4D06-B6D5-D7C2F3F658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14D1A1F-2DC0-40BD-ACFF-CAB7EEC6D44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A2A4943-DDC9-4694-818C-32D715E1946B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3D1D1A7B-C187-483D-AA34-3F09042ED5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86068" y="6172200"/>
            <a:ext cx="766233" cy="6096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2D3DBD56-4A41-4C00-A552-599F4A5EF95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38467" y="6246813"/>
            <a:ext cx="586317" cy="482600"/>
          </a:xfrm>
          <a:custGeom>
            <a:avLst/>
            <a:gdLst>
              <a:gd name="T0" fmla="*/ 282247 w 440"/>
              <a:gd name="T1" fmla="*/ 0 h 456"/>
              <a:gd name="T2" fmla="*/ 440385 w 440"/>
              <a:gd name="T3" fmla="*/ 482600 h 456"/>
              <a:gd name="T4" fmla="*/ 342299 w 440"/>
              <a:gd name="T5" fmla="*/ 482600 h 456"/>
              <a:gd name="T6" fmla="*/ 310271 w 440"/>
              <a:gd name="T7" fmla="*/ 378883 h 456"/>
              <a:gd name="T8" fmla="*/ 128112 w 440"/>
              <a:gd name="T9" fmla="*/ 378883 h 456"/>
              <a:gd name="T10" fmla="*/ 94082 w 440"/>
              <a:gd name="T11" fmla="*/ 482600 h 456"/>
              <a:gd name="T12" fmla="*/ 0 w 440"/>
              <a:gd name="T13" fmla="*/ 482600 h 456"/>
              <a:gd name="T14" fmla="*/ 166145 w 440"/>
              <a:gd name="T15" fmla="*/ 0 h 456"/>
              <a:gd name="T16" fmla="*/ 282247 w 440"/>
              <a:gd name="T17" fmla="*/ 0 h 456"/>
              <a:gd name="T18" fmla="*/ 284249 w 440"/>
              <a:gd name="T19" fmla="*/ 300567 h 456"/>
              <a:gd name="T20" fmla="*/ 222194 w 440"/>
              <a:gd name="T21" fmla="*/ 93133 h 456"/>
              <a:gd name="T22" fmla="*/ 154135 w 440"/>
              <a:gd name="T23" fmla="*/ 300567 h 456"/>
              <a:gd name="T24" fmla="*/ 284249 w 440"/>
              <a:gd name="T25" fmla="*/ 300567 h 4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40" h="456">
                <a:moveTo>
                  <a:pt x="282" y="0"/>
                </a:moveTo>
                <a:lnTo>
                  <a:pt x="440" y="456"/>
                </a:lnTo>
                <a:lnTo>
                  <a:pt x="342" y="456"/>
                </a:lnTo>
                <a:lnTo>
                  <a:pt x="310" y="358"/>
                </a:lnTo>
                <a:lnTo>
                  <a:pt x="128" y="358"/>
                </a:lnTo>
                <a:lnTo>
                  <a:pt x="94" y="456"/>
                </a:lnTo>
                <a:lnTo>
                  <a:pt x="0" y="456"/>
                </a:lnTo>
                <a:lnTo>
                  <a:pt x="166" y="0"/>
                </a:lnTo>
                <a:lnTo>
                  <a:pt x="282" y="0"/>
                </a:lnTo>
                <a:close/>
                <a:moveTo>
                  <a:pt x="284" y="284"/>
                </a:moveTo>
                <a:lnTo>
                  <a:pt x="222" y="88"/>
                </a:lnTo>
                <a:lnTo>
                  <a:pt x="154" y="284"/>
                </a:lnTo>
                <a:lnTo>
                  <a:pt x="284" y="284"/>
                </a:lnTo>
                <a:close/>
              </a:path>
            </a:pathLst>
          </a:custGeom>
          <a:solidFill>
            <a:srgbClr val="007434"/>
          </a:solidFill>
          <a:ln w="0">
            <a:solidFill>
              <a:srgbClr val="94E5A8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52800210-975F-4273-9B19-D7FBC01B2ACB}"/>
              </a:ext>
            </a:extLst>
          </p:cNvPr>
          <p:cNvSpPr>
            <a:spLocks/>
          </p:cNvSpPr>
          <p:nvPr userDrawn="1"/>
        </p:nvSpPr>
        <p:spPr bwMode="auto">
          <a:xfrm>
            <a:off x="10528301" y="6246813"/>
            <a:ext cx="497417" cy="482600"/>
          </a:xfrm>
          <a:custGeom>
            <a:avLst/>
            <a:gdLst>
              <a:gd name="T0" fmla="*/ 136119 w 372"/>
              <a:gd name="T1" fmla="*/ 78317 h 456"/>
              <a:gd name="T2" fmla="*/ 0 w 372"/>
              <a:gd name="T3" fmla="*/ 78317 h 456"/>
              <a:gd name="T4" fmla="*/ 0 w 372"/>
              <a:gd name="T5" fmla="*/ 0 h 456"/>
              <a:gd name="T6" fmla="*/ 372326 w 372"/>
              <a:gd name="T7" fmla="*/ 0 h 456"/>
              <a:gd name="T8" fmla="*/ 372326 w 372"/>
              <a:gd name="T9" fmla="*/ 78317 h 456"/>
              <a:gd name="T10" fmla="*/ 236207 w 372"/>
              <a:gd name="T11" fmla="*/ 78317 h 456"/>
              <a:gd name="T12" fmla="*/ 236207 w 372"/>
              <a:gd name="T13" fmla="*/ 482600 h 456"/>
              <a:gd name="T14" fmla="*/ 136119 w 372"/>
              <a:gd name="T15" fmla="*/ 482600 h 456"/>
              <a:gd name="T16" fmla="*/ 136119 w 372"/>
              <a:gd name="T17" fmla="*/ 78317 h 4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2" h="456">
                <a:moveTo>
                  <a:pt x="136" y="74"/>
                </a:moveTo>
                <a:lnTo>
                  <a:pt x="0" y="74"/>
                </a:lnTo>
                <a:lnTo>
                  <a:pt x="0" y="0"/>
                </a:lnTo>
                <a:lnTo>
                  <a:pt x="372" y="0"/>
                </a:lnTo>
                <a:lnTo>
                  <a:pt x="372" y="74"/>
                </a:lnTo>
                <a:lnTo>
                  <a:pt x="236" y="74"/>
                </a:lnTo>
                <a:lnTo>
                  <a:pt x="236" y="456"/>
                </a:lnTo>
                <a:lnTo>
                  <a:pt x="136" y="456"/>
                </a:lnTo>
                <a:lnTo>
                  <a:pt x="136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80A5383F-1A9D-4015-9A8F-79F438DCE91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082868" y="6243639"/>
            <a:ext cx="131233" cy="48577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Line 13">
            <a:extLst>
              <a:ext uri="{FF2B5EF4-FFF2-40B4-BE49-F238E27FC236}">
                <a16:creationId xmlns:a16="http://schemas.microsoft.com/office/drawing/2014/main" id="{C02CADB3-B85C-44BA-AD3C-D5AFE17797F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92100" y="6581775"/>
            <a:ext cx="1026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1" name="Line 14">
            <a:extLst>
              <a:ext uri="{FF2B5EF4-FFF2-40B4-BE49-F238E27FC236}">
                <a16:creationId xmlns:a16="http://schemas.microsoft.com/office/drawing/2014/main" id="{A7DF25B9-864F-4D02-ABD5-8EC94752C4D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01600" y="6289675"/>
            <a:ext cx="1026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2" name="Line 15">
            <a:extLst>
              <a:ext uri="{FF2B5EF4-FFF2-40B4-BE49-F238E27FC236}">
                <a16:creationId xmlns:a16="http://schemas.microsoft.com/office/drawing/2014/main" id="{9A8A194B-0FCA-4C4A-9727-A1CDE1E8FCA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96851" y="6435725"/>
            <a:ext cx="10261600" cy="0"/>
          </a:xfrm>
          <a:prstGeom prst="line">
            <a:avLst/>
          </a:prstGeom>
          <a:noFill/>
          <a:ln w="57150">
            <a:solidFill>
              <a:srgbClr val="00743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id="{D3748C68-8C35-424B-86B0-490A650B8C5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233151" y="6246813"/>
            <a:ext cx="586316" cy="482600"/>
          </a:xfrm>
          <a:custGeom>
            <a:avLst/>
            <a:gdLst>
              <a:gd name="T0" fmla="*/ 280245 w 440"/>
              <a:gd name="T1" fmla="*/ 0 h 456"/>
              <a:gd name="T2" fmla="*/ 440385 w 440"/>
              <a:gd name="T3" fmla="*/ 482600 h 456"/>
              <a:gd name="T4" fmla="*/ 340298 w 440"/>
              <a:gd name="T5" fmla="*/ 482600 h 456"/>
              <a:gd name="T6" fmla="*/ 308270 w 440"/>
              <a:gd name="T7" fmla="*/ 378883 h 456"/>
              <a:gd name="T8" fmla="*/ 128112 w 440"/>
              <a:gd name="T9" fmla="*/ 378883 h 456"/>
              <a:gd name="T10" fmla="*/ 94082 w 440"/>
              <a:gd name="T11" fmla="*/ 482600 h 456"/>
              <a:gd name="T12" fmla="*/ 0 w 440"/>
              <a:gd name="T13" fmla="*/ 482600 h 456"/>
              <a:gd name="T14" fmla="*/ 164144 w 440"/>
              <a:gd name="T15" fmla="*/ 0 h 456"/>
              <a:gd name="T16" fmla="*/ 280245 w 440"/>
              <a:gd name="T17" fmla="*/ 0 h 456"/>
              <a:gd name="T18" fmla="*/ 284249 w 440"/>
              <a:gd name="T19" fmla="*/ 300567 h 456"/>
              <a:gd name="T20" fmla="*/ 220193 w 440"/>
              <a:gd name="T21" fmla="*/ 93133 h 456"/>
              <a:gd name="T22" fmla="*/ 152133 w 440"/>
              <a:gd name="T23" fmla="*/ 300567 h 456"/>
              <a:gd name="T24" fmla="*/ 284249 w 440"/>
              <a:gd name="T25" fmla="*/ 300567 h 4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40" h="456">
                <a:moveTo>
                  <a:pt x="280" y="0"/>
                </a:moveTo>
                <a:lnTo>
                  <a:pt x="440" y="456"/>
                </a:lnTo>
                <a:lnTo>
                  <a:pt x="340" y="456"/>
                </a:lnTo>
                <a:lnTo>
                  <a:pt x="308" y="358"/>
                </a:lnTo>
                <a:lnTo>
                  <a:pt x="128" y="358"/>
                </a:lnTo>
                <a:lnTo>
                  <a:pt x="94" y="456"/>
                </a:lnTo>
                <a:lnTo>
                  <a:pt x="0" y="456"/>
                </a:lnTo>
                <a:lnTo>
                  <a:pt x="164" y="0"/>
                </a:lnTo>
                <a:lnTo>
                  <a:pt x="280" y="0"/>
                </a:lnTo>
                <a:close/>
                <a:moveTo>
                  <a:pt x="284" y="284"/>
                </a:moveTo>
                <a:lnTo>
                  <a:pt x="220" y="88"/>
                </a:lnTo>
                <a:lnTo>
                  <a:pt x="152" y="284"/>
                </a:lnTo>
                <a:lnTo>
                  <a:pt x="284" y="284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08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xeara.org/tialumni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1325E09-FDBC-4000-9D57-A3FAEE71A6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0"/>
            <a:ext cx="8809038" cy="1447800"/>
          </a:xfrm>
        </p:spPr>
        <p:txBody>
          <a:bodyPr vert="horz" wrap="square" lIns="86486" tIns="43243" rIns="86486" bIns="43243" numCol="1" anchor="b" anchorCtr="0" compatLnSpc="1">
            <a:prstTxWarp prst="textNoShape">
              <a:avLst/>
            </a:prstTxWarp>
          </a:bodyPr>
          <a:lstStyle/>
          <a:p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TIAA Leadership Team Meeting Agenda</a:t>
            </a:r>
            <a:br>
              <a:rPr lang="en-US" altLang="en-US" dirty="0"/>
            </a:br>
            <a:r>
              <a:rPr lang="en-US" altLang="en-US" dirty="0"/>
              <a:t>10:00 a.m., November 17th  2022</a:t>
            </a:r>
            <a:br>
              <a:rPr lang="en-US" altLang="en-US" dirty="0"/>
            </a:br>
            <a:endParaRPr lang="en-US" altLang="en-US" sz="2000" dirty="0"/>
          </a:p>
        </p:txBody>
      </p:sp>
      <p:sp>
        <p:nvSpPr>
          <p:cNvPr id="2051" name="Rectangle 6">
            <a:extLst>
              <a:ext uri="{FF2B5EF4-FFF2-40B4-BE49-F238E27FC236}">
                <a16:creationId xmlns:a16="http://schemas.microsoft.com/office/drawing/2014/main" id="{FE652948-8268-45F4-9377-FCD60339094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856118" y="1371600"/>
            <a:ext cx="8458200" cy="4349750"/>
          </a:xfrm>
        </p:spPr>
        <p:txBody>
          <a:bodyPr vert="horz" wrap="square" lIns="86486" tIns="43243" rIns="86486" bIns="43243" numCol="1" anchor="t" anchorCtr="0" compatLnSpc="1">
            <a:prstTxWarp prst="textNoShape">
              <a:avLst/>
            </a:prstTxWarp>
          </a:bodyPr>
          <a:lstStyle/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</a:t>
            </a:r>
            <a:r>
              <a:rPr lang="en-US" altLang="en-US" sz="1900" b="1" dirty="0">
                <a:solidFill>
                  <a:schemeClr val="tx1"/>
                </a:solidFill>
              </a:rPr>
              <a:t>Welcome and Agenda Overview	Shyamal Parikh</a:t>
            </a:r>
          </a:p>
          <a:p>
            <a:pPr marL="747712" lvl="1" indent="-342900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Approval of Minutes	Mary Helmick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Treasurer’s Report &amp; Alumni Event cost	Bob Rifkin</a:t>
            </a:r>
          </a:p>
          <a:p>
            <a:pPr marL="746125" lvl="1" indent="-342900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Membership Count	Larry James</a:t>
            </a:r>
          </a:p>
          <a:p>
            <a:pPr marL="746125" lvl="1" indent="-342900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Membership Report                                         Nancy Little/ Tammy</a:t>
            </a:r>
          </a:p>
          <a:p>
            <a:pPr marL="403225" lvl="1" indent="0" defTabSz="966788">
              <a:spcBef>
                <a:spcPts val="600"/>
              </a:spcBef>
              <a:buNone/>
              <a:tabLst>
                <a:tab pos="5600700" algn="l"/>
              </a:tabLst>
            </a:pPr>
            <a:r>
              <a:rPr lang="en-US" altLang="en-US" sz="1900" dirty="0"/>
              <a:t>                                                                              Hernandez 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Website Status/Communications Team	Richard Dotson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Education Committee Update                         Richard Dotson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November 10</a:t>
            </a:r>
            <a:r>
              <a:rPr lang="en-US" altLang="en-US" sz="1900" baseline="30000" dirty="0"/>
              <a:t>th</a:t>
            </a:r>
            <a:r>
              <a:rPr lang="en-US" altLang="en-US" sz="1900" dirty="0"/>
              <a:t> Alumni Event Post-mortem    All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Committee Reports	Committee Heads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Old / New Business	All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0AB6D6-70C2-4A5D-BB05-01471319C7A9}"/>
              </a:ext>
            </a:extLst>
          </p:cNvPr>
          <p:cNvSpPr txBox="1"/>
          <p:nvPr/>
        </p:nvSpPr>
        <p:spPr>
          <a:xfrm>
            <a:off x="4440753" y="5679060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Next meeting:  December 15th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C68B9-F9AF-457C-BBFC-AF9B1FC2A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 Balance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F0FAEB-C482-E69F-E667-0F28A66ED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1" y="533400"/>
            <a:ext cx="9525000" cy="53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21462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3DAC1-1E52-4350-B0C8-303953CA5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51FCE-9426-4104-87A0-6E26ADD37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3" y="950309"/>
            <a:ext cx="7882756" cy="4525964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Pay remaining TIRL expenses.</a:t>
            </a:r>
          </a:p>
          <a:p>
            <a:r>
              <a:rPr lang="en-US" dirty="0"/>
              <a:t>Complete first pass 2023 budget for presentation at December TIAA LT meeting.</a:t>
            </a:r>
          </a:p>
        </p:txBody>
      </p:sp>
    </p:spTree>
    <p:extLst>
      <p:ext uri="{BB962C8B-B14F-4D97-AF65-F5344CB8AC3E}">
        <p14:creationId xmlns:p14="http://schemas.microsoft.com/office/powerpoint/2010/main" val="3681995939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1325E09-FDBC-4000-9D57-A3FAEE71A6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0"/>
            <a:ext cx="8809038" cy="1447800"/>
          </a:xfrm>
        </p:spPr>
        <p:txBody>
          <a:bodyPr vert="horz" wrap="square" lIns="86486" tIns="43243" rIns="86486" bIns="43243" numCol="1" anchor="b" anchorCtr="0" compatLnSpc="1">
            <a:prstTxWarp prst="textNoShape">
              <a:avLst/>
            </a:prstTxWarp>
          </a:bodyPr>
          <a:lstStyle/>
          <a:p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TIAA Leadership Team Meeting Agenda</a:t>
            </a:r>
            <a:br>
              <a:rPr lang="en-US" altLang="en-US" dirty="0"/>
            </a:br>
            <a:r>
              <a:rPr lang="en-US" altLang="en-US" dirty="0"/>
              <a:t>10:00 a.m., November 17th  2022</a:t>
            </a:r>
            <a:br>
              <a:rPr lang="en-US" altLang="en-US" dirty="0"/>
            </a:br>
            <a:endParaRPr lang="en-US" altLang="en-US" sz="2000" dirty="0"/>
          </a:p>
        </p:txBody>
      </p:sp>
      <p:sp>
        <p:nvSpPr>
          <p:cNvPr id="2051" name="Rectangle 6">
            <a:extLst>
              <a:ext uri="{FF2B5EF4-FFF2-40B4-BE49-F238E27FC236}">
                <a16:creationId xmlns:a16="http://schemas.microsoft.com/office/drawing/2014/main" id="{FE652948-8268-45F4-9377-FCD60339094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856118" y="1371600"/>
            <a:ext cx="8458200" cy="4349750"/>
          </a:xfrm>
        </p:spPr>
        <p:txBody>
          <a:bodyPr vert="horz" wrap="square" lIns="86486" tIns="43243" rIns="86486" bIns="43243" numCol="1" anchor="t" anchorCtr="0" compatLnSpc="1">
            <a:prstTxWarp prst="textNoShape">
              <a:avLst/>
            </a:prstTxWarp>
          </a:bodyPr>
          <a:lstStyle/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Welcome and Agenda Overview	Shyamal Parikh</a:t>
            </a:r>
          </a:p>
          <a:p>
            <a:pPr marL="747712" lvl="1" indent="-342900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Approval of Minutes	Mary Helmick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Treasurer’s Report &amp; Alumni Event cost	Bob Rifkin</a:t>
            </a:r>
          </a:p>
          <a:p>
            <a:pPr marL="746125" lvl="1" indent="-342900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b="1" dirty="0">
                <a:solidFill>
                  <a:schemeClr val="tx1"/>
                </a:solidFill>
              </a:rPr>
              <a:t>Membership Count	Larry James</a:t>
            </a:r>
          </a:p>
          <a:p>
            <a:pPr marL="746125" lvl="1" indent="-342900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Membership Report                                         Nancy Little/ Tammy</a:t>
            </a:r>
          </a:p>
          <a:p>
            <a:pPr marL="403225" lvl="1" indent="0" defTabSz="966788">
              <a:spcBef>
                <a:spcPts val="600"/>
              </a:spcBef>
              <a:buNone/>
              <a:tabLst>
                <a:tab pos="5600700" algn="l"/>
              </a:tabLst>
            </a:pPr>
            <a:r>
              <a:rPr lang="en-US" altLang="en-US" sz="1900" dirty="0"/>
              <a:t>                                                                              Hernandez 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Website Status/Communications Team	Richard Dotson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Education Committee Update                         Richard Dotson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November 10</a:t>
            </a:r>
            <a:r>
              <a:rPr lang="en-US" altLang="en-US" sz="1900" baseline="30000" dirty="0"/>
              <a:t>th</a:t>
            </a:r>
            <a:r>
              <a:rPr lang="en-US" altLang="en-US" sz="1900" dirty="0"/>
              <a:t> Alumni Event Post-mortem    All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Committee Reports	Committee Heads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Old / New Business	All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0AB6D6-70C2-4A5D-BB05-01471319C7A9}"/>
              </a:ext>
            </a:extLst>
          </p:cNvPr>
          <p:cNvSpPr txBox="1"/>
          <p:nvPr/>
        </p:nvSpPr>
        <p:spPr>
          <a:xfrm>
            <a:off x="4440753" y="5679060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Next meeting:  December 15th</a:t>
            </a:r>
          </a:p>
        </p:txBody>
      </p:sp>
    </p:spTree>
    <p:extLst>
      <p:ext uri="{BB962C8B-B14F-4D97-AF65-F5344CB8AC3E}">
        <p14:creationId xmlns:p14="http://schemas.microsoft.com/office/powerpoint/2010/main" val="2053127067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>
            <a:extLst>
              <a:ext uri="{FF2B5EF4-FFF2-40B4-BE49-F238E27FC236}">
                <a16:creationId xmlns:a16="http://schemas.microsoft.com/office/drawing/2014/main" id="{463DC3A6-7587-4946-B117-D3742D6B8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563" y="130195"/>
            <a:ext cx="7924800" cy="838200"/>
          </a:xfrm>
        </p:spPr>
        <p:txBody>
          <a:bodyPr/>
          <a:lstStyle/>
          <a:p>
            <a:r>
              <a:rPr lang="en-US" altLang="en-US" sz="3600" dirty="0"/>
              <a:t>Total TIAA Membership</a:t>
            </a:r>
            <a:br>
              <a:rPr lang="en-US" altLang="en-US" dirty="0"/>
            </a:br>
            <a:r>
              <a:rPr lang="en-US" altLang="en-US" sz="1800" b="1" dirty="0"/>
              <a:t>as of 10/31/2022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861148-2519-A499-F217-EDA22271A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0059" y="1167793"/>
            <a:ext cx="9905999" cy="4011275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28" name="TextBox 5">
            <a:extLst>
              <a:ext uri="{FF2B5EF4-FFF2-40B4-BE49-F238E27FC236}">
                <a16:creationId xmlns:a16="http://schemas.microsoft.com/office/drawing/2014/main" id="{A6B50DD9-57A9-4212-BB60-0EFA6F902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505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1504 (1/31/16)</a:t>
            </a:r>
          </a:p>
        </p:txBody>
      </p:sp>
      <p:sp>
        <p:nvSpPr>
          <p:cNvPr id="1029" name="TextBox 5">
            <a:extLst>
              <a:ext uri="{FF2B5EF4-FFF2-40B4-BE49-F238E27FC236}">
                <a16:creationId xmlns:a16="http://schemas.microsoft.com/office/drawing/2014/main" id="{D44098DD-75FB-434B-9F1D-3D947CACD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2098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1596 (12/31/16)</a:t>
            </a: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9B5EEA06-6D6D-4692-B79A-B6983D5957D7}"/>
              </a:ext>
            </a:extLst>
          </p:cNvPr>
          <p:cNvSpPr/>
          <p:nvPr/>
        </p:nvSpPr>
        <p:spPr>
          <a:xfrm>
            <a:off x="2971800" y="1371600"/>
            <a:ext cx="0" cy="328269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1" name="TextBox 5">
            <a:extLst>
              <a:ext uri="{FF2B5EF4-FFF2-40B4-BE49-F238E27FC236}">
                <a16:creationId xmlns:a16="http://schemas.microsoft.com/office/drawing/2014/main" id="{84210D0E-0DDE-4C44-9FC3-E3A536581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0717" y="1213230"/>
            <a:ext cx="89376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1755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(10/31/22)</a:t>
            </a:r>
          </a:p>
        </p:txBody>
      </p:sp>
      <p:sp>
        <p:nvSpPr>
          <p:cNvPr id="1032" name="TextBox 1">
            <a:extLst>
              <a:ext uri="{FF2B5EF4-FFF2-40B4-BE49-F238E27FC236}">
                <a16:creationId xmlns:a16="http://schemas.microsoft.com/office/drawing/2014/main" id="{7CDD9C4C-A424-49D5-91D5-843870079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638800"/>
            <a:ext cx="10558358" cy="4572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</a:t>
            </a:r>
            <a:r>
              <a:rPr kumimoji="0" lang="en-US" altLang="en-US" sz="12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12/14</a:t>
            </a:r>
            <a:r>
              <a:rPr kumimoji="0" lang="en-US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</a:t>
            </a:r>
            <a:r>
              <a:rPr kumimoji="0" lang="en-US" altLang="en-US" sz="12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12/15</a:t>
            </a:r>
            <a:r>
              <a:rPr kumimoji="0" lang="en-US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</a:t>
            </a:r>
            <a:r>
              <a:rPr kumimoji="0" lang="en-US" altLang="en-US" sz="12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12/16</a:t>
            </a:r>
            <a:r>
              <a:rPr kumimoji="0" lang="en-US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</a:t>
            </a:r>
            <a:r>
              <a:rPr kumimoji="0" lang="en-US" altLang="en-US" sz="12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12/17 </a:t>
            </a:r>
            <a:r>
              <a:rPr kumimoji="0" lang="en-US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</a:t>
            </a:r>
            <a:r>
              <a:rPr kumimoji="0" lang="en-US" altLang="en-US" sz="12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12/18</a:t>
            </a:r>
            <a:r>
              <a:rPr kumimoji="0" lang="en-US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</a:t>
            </a:r>
            <a:r>
              <a:rPr kumimoji="0" lang="en-US" altLang="en-US" sz="12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12/19</a:t>
            </a:r>
            <a:r>
              <a:rPr kumimoji="0" lang="en-US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</a:t>
            </a:r>
            <a:r>
              <a:rPr kumimoji="0" lang="en-US" altLang="en-US" sz="12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12/20</a:t>
            </a:r>
            <a:r>
              <a:rPr kumimoji="0" lang="en-US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</a:t>
            </a:r>
            <a:r>
              <a:rPr kumimoji="0" lang="en-US" altLang="en-US" sz="12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12/21</a:t>
            </a:r>
            <a:r>
              <a:rPr kumimoji="0" lang="en-US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10/</a:t>
            </a:r>
            <a:r>
              <a:rPr kumimoji="0" lang="en-US" altLang="en-US" sz="12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Lifetime   785                    806                     838                     854                       892                     903                     907                    903                 </a:t>
            </a:r>
            <a:r>
              <a:rPr kumimoji="0" lang="en-US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898</a:t>
            </a:r>
          </a:p>
        </p:txBody>
      </p:sp>
      <p:sp>
        <p:nvSpPr>
          <p:cNvPr id="19" name="Straight Connector 18">
            <a:extLst>
              <a:ext uri="{FF2B5EF4-FFF2-40B4-BE49-F238E27FC236}">
                <a16:creationId xmlns:a16="http://schemas.microsoft.com/office/drawing/2014/main" id="{252FC03A-D408-44FF-9D71-2C4503B030E4}"/>
              </a:ext>
            </a:extLst>
          </p:cNvPr>
          <p:cNvSpPr/>
          <p:nvPr/>
        </p:nvSpPr>
        <p:spPr>
          <a:xfrm>
            <a:off x="4114800" y="1371600"/>
            <a:ext cx="0" cy="328269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Straight Connector 19">
            <a:extLst>
              <a:ext uri="{FF2B5EF4-FFF2-40B4-BE49-F238E27FC236}">
                <a16:creationId xmlns:a16="http://schemas.microsoft.com/office/drawing/2014/main" id="{2F43015C-2AA6-43ED-A8E7-CFAE1E5D0DA2}"/>
              </a:ext>
            </a:extLst>
          </p:cNvPr>
          <p:cNvSpPr/>
          <p:nvPr/>
        </p:nvSpPr>
        <p:spPr>
          <a:xfrm>
            <a:off x="5257800" y="1371600"/>
            <a:ext cx="0" cy="328269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Straight Connector 20">
            <a:extLst>
              <a:ext uri="{FF2B5EF4-FFF2-40B4-BE49-F238E27FC236}">
                <a16:creationId xmlns:a16="http://schemas.microsoft.com/office/drawing/2014/main" id="{D821D5FD-6EF4-45F9-8081-F4DC7EAB368F}"/>
              </a:ext>
            </a:extLst>
          </p:cNvPr>
          <p:cNvSpPr/>
          <p:nvPr/>
        </p:nvSpPr>
        <p:spPr>
          <a:xfrm>
            <a:off x="8741664" y="1371600"/>
            <a:ext cx="0" cy="328269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6" name="TextBox 5">
            <a:extLst>
              <a:ext uri="{FF2B5EF4-FFF2-40B4-BE49-F238E27FC236}">
                <a16:creationId xmlns:a16="http://schemas.microsoft.com/office/drawing/2014/main" id="{BDB75399-4B17-4BB9-BFD0-D9326F747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43038"/>
            <a:ext cx="9144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1740 (10/31/14)</a:t>
            </a:r>
          </a:p>
        </p:txBody>
      </p:sp>
      <p:sp>
        <p:nvSpPr>
          <p:cNvPr id="1037" name="TextBox 5">
            <a:extLst>
              <a:ext uri="{FF2B5EF4-FFF2-40B4-BE49-F238E27FC236}">
                <a16:creationId xmlns:a16="http://schemas.microsoft.com/office/drawing/2014/main" id="{2EA5721D-1515-4DD2-A629-DF27B09FE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8288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1638 (12/31/17)</a:t>
            </a:r>
          </a:p>
        </p:txBody>
      </p:sp>
      <p:sp>
        <p:nvSpPr>
          <p:cNvPr id="15" name="Straight Connector 14">
            <a:extLst>
              <a:ext uri="{FF2B5EF4-FFF2-40B4-BE49-F238E27FC236}">
                <a16:creationId xmlns:a16="http://schemas.microsoft.com/office/drawing/2014/main" id="{58D6330A-DDB4-49A5-8101-EC27D179E7F9}"/>
              </a:ext>
            </a:extLst>
          </p:cNvPr>
          <p:cNvSpPr/>
          <p:nvPr/>
        </p:nvSpPr>
        <p:spPr>
          <a:xfrm>
            <a:off x="6455664" y="1371600"/>
            <a:ext cx="0" cy="3273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9" name="TextBox 5">
            <a:extLst>
              <a:ext uri="{FF2B5EF4-FFF2-40B4-BE49-F238E27FC236}">
                <a16:creationId xmlns:a16="http://schemas.microsoft.com/office/drawing/2014/main" id="{AB191968-6D56-47CB-B278-FDA2D10C0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971801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1600 (12/31/19)</a:t>
            </a:r>
          </a:p>
        </p:txBody>
      </p:sp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2B011728-DFC8-4CC1-8027-66DF583201B0}"/>
              </a:ext>
            </a:extLst>
          </p:cNvPr>
          <p:cNvSpPr/>
          <p:nvPr/>
        </p:nvSpPr>
        <p:spPr>
          <a:xfrm>
            <a:off x="7589520" y="1371600"/>
            <a:ext cx="0" cy="328269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FEBF6E-25EC-4E06-A0FA-CF327FE7B0BB}"/>
              </a:ext>
            </a:extLst>
          </p:cNvPr>
          <p:cNvSpPr txBox="1"/>
          <p:nvPr/>
        </p:nvSpPr>
        <p:spPr>
          <a:xfrm>
            <a:off x="7772401" y="3637002"/>
            <a:ext cx="3058314" cy="55399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“COVID Year Free”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2020 through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EB3AA7-ECEF-441F-9726-03EA0A305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856188"/>
            <a:ext cx="914479" cy="506012"/>
          </a:xfrm>
          <a:prstGeom prst="rect">
            <a:avLst/>
          </a:prstGeom>
        </p:spPr>
      </p:pic>
      <p:sp>
        <p:nvSpPr>
          <p:cNvPr id="22" name="TextBox 5">
            <a:extLst>
              <a:ext uri="{FF2B5EF4-FFF2-40B4-BE49-F238E27FC236}">
                <a16:creationId xmlns:a16="http://schemas.microsoft.com/office/drawing/2014/main" id="{88737BEB-29B9-4DAB-B96A-126D03B8C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2590277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1665 (12/31/20)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2E5070-BCA5-426A-BE14-FCD7D5B9D853}"/>
              </a:ext>
            </a:extLst>
          </p:cNvPr>
          <p:cNvSpPr txBox="1"/>
          <p:nvPr/>
        </p:nvSpPr>
        <p:spPr>
          <a:xfrm>
            <a:off x="10264876" y="707571"/>
            <a:ext cx="1131682" cy="276999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YTD New= 47</a:t>
            </a:r>
          </a:p>
        </p:txBody>
      </p:sp>
      <p:sp>
        <p:nvSpPr>
          <p:cNvPr id="24" name="Straight Connector 23">
            <a:extLst>
              <a:ext uri="{FF2B5EF4-FFF2-40B4-BE49-F238E27FC236}">
                <a16:creationId xmlns:a16="http://schemas.microsoft.com/office/drawing/2014/main" id="{CBDE4BAA-FAAB-3526-FE30-5227F2FA7769}"/>
              </a:ext>
            </a:extLst>
          </p:cNvPr>
          <p:cNvSpPr/>
          <p:nvPr/>
        </p:nvSpPr>
        <p:spPr>
          <a:xfrm>
            <a:off x="9906000" y="1360600"/>
            <a:ext cx="0" cy="328269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200CF0CF-F1C1-7485-1C87-88F518F4F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2133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1723 (12/31/21)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F52EF2-19E4-BB24-082C-F595047E2F97}"/>
              </a:ext>
            </a:extLst>
          </p:cNvPr>
          <p:cNvSpPr txBox="1"/>
          <p:nvPr/>
        </p:nvSpPr>
        <p:spPr>
          <a:xfrm>
            <a:off x="397982" y="318462"/>
            <a:ext cx="762000" cy="46166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3079*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(12/31/06)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A68940-2F4A-2F06-0862-3117D21B92F1}"/>
              </a:ext>
            </a:extLst>
          </p:cNvPr>
          <p:cNvSpPr txBox="1"/>
          <p:nvPr/>
        </p:nvSpPr>
        <p:spPr>
          <a:xfrm>
            <a:off x="762000" y="5277243"/>
            <a:ext cx="3832851" cy="276999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*Total members INCLUDING 996 “Auto Enrolls”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027D31-62E9-3B93-CC4F-DEE0F483E707}"/>
              </a:ext>
            </a:extLst>
          </p:cNvPr>
          <p:cNvSpPr txBox="1"/>
          <p:nvPr/>
        </p:nvSpPr>
        <p:spPr>
          <a:xfrm>
            <a:off x="381000" y="833735"/>
            <a:ext cx="762000" cy="46166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2407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(6/30/08)  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1325E09-FDBC-4000-9D57-A3FAEE71A6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0"/>
            <a:ext cx="8809038" cy="1447800"/>
          </a:xfrm>
        </p:spPr>
        <p:txBody>
          <a:bodyPr vert="horz" wrap="square" lIns="86486" tIns="43243" rIns="86486" bIns="43243" numCol="1" anchor="b" anchorCtr="0" compatLnSpc="1">
            <a:prstTxWarp prst="textNoShape">
              <a:avLst/>
            </a:prstTxWarp>
          </a:bodyPr>
          <a:lstStyle/>
          <a:p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TIAA Leadership Team Meeting Agenda</a:t>
            </a:r>
            <a:br>
              <a:rPr lang="en-US" altLang="en-US" dirty="0"/>
            </a:br>
            <a:r>
              <a:rPr lang="en-US" altLang="en-US" dirty="0"/>
              <a:t>10:00 a.m., November 17th  2022</a:t>
            </a:r>
            <a:br>
              <a:rPr lang="en-US" altLang="en-US" dirty="0"/>
            </a:br>
            <a:endParaRPr lang="en-US" altLang="en-US" sz="2000" dirty="0"/>
          </a:p>
        </p:txBody>
      </p:sp>
      <p:sp>
        <p:nvSpPr>
          <p:cNvPr id="2051" name="Rectangle 6">
            <a:extLst>
              <a:ext uri="{FF2B5EF4-FFF2-40B4-BE49-F238E27FC236}">
                <a16:creationId xmlns:a16="http://schemas.microsoft.com/office/drawing/2014/main" id="{FE652948-8268-45F4-9377-FCD60339094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856118" y="1371600"/>
            <a:ext cx="8458200" cy="4349750"/>
          </a:xfrm>
        </p:spPr>
        <p:txBody>
          <a:bodyPr vert="horz" wrap="square" lIns="86486" tIns="43243" rIns="86486" bIns="43243" numCol="1" anchor="t" anchorCtr="0" compatLnSpc="1">
            <a:prstTxWarp prst="textNoShape">
              <a:avLst/>
            </a:prstTxWarp>
          </a:bodyPr>
          <a:lstStyle/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Welcome and Agenda Overview	Shyamal Parikh</a:t>
            </a:r>
          </a:p>
          <a:p>
            <a:pPr marL="747712" lvl="1" indent="-342900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Approval of Minutes	Mary Helmick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Treasurer’s Report &amp; Alumni Event cost	Bob Rifkin</a:t>
            </a:r>
          </a:p>
          <a:p>
            <a:pPr marL="746125" lvl="1" indent="-342900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Membership Count	Larry James</a:t>
            </a:r>
          </a:p>
          <a:p>
            <a:pPr marL="746125" lvl="1" indent="-342900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b="1" dirty="0">
                <a:solidFill>
                  <a:schemeClr val="tx1"/>
                </a:solidFill>
              </a:rPr>
              <a:t>Membership Report                                       Nancy Little/ Tammy</a:t>
            </a:r>
          </a:p>
          <a:p>
            <a:pPr marL="403225" lvl="1" indent="0" defTabSz="966788">
              <a:spcBef>
                <a:spcPts val="600"/>
              </a:spcBef>
              <a:buNone/>
              <a:tabLst>
                <a:tab pos="5600700" algn="l"/>
              </a:tabLst>
            </a:pPr>
            <a:r>
              <a:rPr lang="en-US" altLang="en-US" sz="1900" b="1" dirty="0">
                <a:solidFill>
                  <a:schemeClr val="tx1"/>
                </a:solidFill>
              </a:rPr>
              <a:t>                                                                              Hernandez 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Website Status/Communications Team	Richard Dotson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Education Committee Update                         Richard Dotson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November 10</a:t>
            </a:r>
            <a:r>
              <a:rPr lang="en-US" altLang="en-US" sz="1900" baseline="30000" dirty="0"/>
              <a:t>th</a:t>
            </a:r>
            <a:r>
              <a:rPr lang="en-US" altLang="en-US" sz="1900" dirty="0"/>
              <a:t> Alumni Event Post-mortem    All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Committee Reports	Committee Heads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Old / New Business	All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0AB6D6-70C2-4A5D-BB05-01471319C7A9}"/>
              </a:ext>
            </a:extLst>
          </p:cNvPr>
          <p:cNvSpPr txBox="1"/>
          <p:nvPr/>
        </p:nvSpPr>
        <p:spPr>
          <a:xfrm>
            <a:off x="4440753" y="5679060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Next meeting:  December 15th</a:t>
            </a:r>
          </a:p>
        </p:txBody>
      </p:sp>
    </p:spTree>
    <p:extLst>
      <p:ext uri="{BB962C8B-B14F-4D97-AF65-F5344CB8AC3E}">
        <p14:creationId xmlns:p14="http://schemas.microsoft.com/office/powerpoint/2010/main" val="1360439241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1325E09-FDBC-4000-9D57-A3FAEE71A6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0"/>
            <a:ext cx="8809038" cy="1447800"/>
          </a:xfrm>
        </p:spPr>
        <p:txBody>
          <a:bodyPr vert="horz" wrap="square" lIns="86486" tIns="43243" rIns="86486" bIns="43243" numCol="1" anchor="b" anchorCtr="0" compatLnSpc="1">
            <a:prstTxWarp prst="textNoShape">
              <a:avLst/>
            </a:prstTxWarp>
          </a:bodyPr>
          <a:lstStyle/>
          <a:p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TIAA Leadership Team Meeting Agenda</a:t>
            </a:r>
            <a:br>
              <a:rPr lang="en-US" altLang="en-US" dirty="0"/>
            </a:br>
            <a:r>
              <a:rPr lang="en-US" altLang="en-US" dirty="0"/>
              <a:t>10:00 a.m., November 17th  2022</a:t>
            </a:r>
            <a:br>
              <a:rPr lang="en-US" altLang="en-US" dirty="0"/>
            </a:br>
            <a:endParaRPr lang="en-US" altLang="en-US" sz="2000" dirty="0"/>
          </a:p>
        </p:txBody>
      </p:sp>
      <p:sp>
        <p:nvSpPr>
          <p:cNvPr id="2051" name="Rectangle 6">
            <a:extLst>
              <a:ext uri="{FF2B5EF4-FFF2-40B4-BE49-F238E27FC236}">
                <a16:creationId xmlns:a16="http://schemas.microsoft.com/office/drawing/2014/main" id="{FE652948-8268-45F4-9377-FCD60339094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856118" y="1371600"/>
            <a:ext cx="8458200" cy="4349750"/>
          </a:xfrm>
        </p:spPr>
        <p:txBody>
          <a:bodyPr vert="horz" wrap="square" lIns="86486" tIns="43243" rIns="86486" bIns="43243" numCol="1" anchor="t" anchorCtr="0" compatLnSpc="1">
            <a:prstTxWarp prst="textNoShape">
              <a:avLst/>
            </a:prstTxWarp>
          </a:bodyPr>
          <a:lstStyle/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Welcome and Agenda Overview	Shyamal Parikh</a:t>
            </a:r>
          </a:p>
          <a:p>
            <a:pPr marL="747712" lvl="1" indent="-342900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Approval of Minutes	Mary Helmick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Treasurer’s Report &amp; Alumni Event cost	Bob Rifkin</a:t>
            </a:r>
          </a:p>
          <a:p>
            <a:pPr marL="746125" lvl="1" indent="-342900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Membership Count	Larry James</a:t>
            </a:r>
          </a:p>
          <a:p>
            <a:pPr marL="746125" lvl="1" indent="-342900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Membership Report                                         Nancy Little/ Tammy</a:t>
            </a:r>
          </a:p>
          <a:p>
            <a:pPr marL="403225" lvl="1" indent="0" defTabSz="966788">
              <a:spcBef>
                <a:spcPts val="600"/>
              </a:spcBef>
              <a:buNone/>
              <a:tabLst>
                <a:tab pos="5600700" algn="l"/>
              </a:tabLst>
            </a:pPr>
            <a:r>
              <a:rPr lang="en-US" altLang="en-US" sz="1900" dirty="0"/>
              <a:t>                                                                              Hernandez 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</a:t>
            </a:r>
            <a:r>
              <a:rPr lang="en-US" altLang="en-US" sz="1900" b="1" dirty="0">
                <a:solidFill>
                  <a:schemeClr val="tx1"/>
                </a:solidFill>
              </a:rPr>
              <a:t>Website Status/Communications Team	Richard Dotson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Education Committee Update                         Richard Dotson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November 10</a:t>
            </a:r>
            <a:r>
              <a:rPr lang="en-US" altLang="en-US" sz="1900" baseline="30000" dirty="0"/>
              <a:t>th</a:t>
            </a:r>
            <a:r>
              <a:rPr lang="en-US" altLang="en-US" sz="1900" dirty="0"/>
              <a:t> Alumni Event Post-mortem    All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Committee Reports	Committee Heads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Old / New Business	All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0AB6D6-70C2-4A5D-BB05-01471319C7A9}"/>
              </a:ext>
            </a:extLst>
          </p:cNvPr>
          <p:cNvSpPr txBox="1"/>
          <p:nvPr/>
        </p:nvSpPr>
        <p:spPr>
          <a:xfrm>
            <a:off x="4440753" y="5679060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Next meeting:  December 15th</a:t>
            </a:r>
          </a:p>
        </p:txBody>
      </p:sp>
    </p:spTree>
    <p:extLst>
      <p:ext uri="{BB962C8B-B14F-4D97-AF65-F5344CB8AC3E}">
        <p14:creationId xmlns:p14="http://schemas.microsoft.com/office/powerpoint/2010/main" val="3738898837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" dirty="0"/>
              <a:t>November Communications committee update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415600" y="1066800"/>
            <a:ext cx="11360800" cy="5027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indent="0">
              <a:buNone/>
            </a:pPr>
            <a:r>
              <a:rPr lang="en" dirty="0"/>
              <a:t>Team met Nov. 2</a:t>
            </a:r>
            <a:br>
              <a:rPr lang="en" dirty="0"/>
            </a:br>
            <a:r>
              <a:rPr lang="en" dirty="0"/>
              <a:t>(Richard, Larry, Tammy) </a:t>
            </a:r>
            <a:endParaRPr dirty="0"/>
          </a:p>
          <a:p>
            <a:pPr indent="-404497">
              <a:spcBef>
                <a:spcPts val="1600"/>
              </a:spcBef>
              <a:buSzPct val="100000"/>
            </a:pPr>
            <a:r>
              <a:rPr lang="en" sz="2243" dirty="0"/>
              <a:t>Website launch still on for weekend of Nov. 19</a:t>
            </a:r>
            <a:endParaRPr sz="2243" dirty="0"/>
          </a:p>
          <a:p>
            <a:pPr lvl="1" indent="-404497">
              <a:buSzPct val="100000"/>
            </a:pPr>
            <a:r>
              <a:rPr lang="en" sz="2243" dirty="0"/>
              <a:t>Finalizing registration system, domain name move protocols</a:t>
            </a:r>
            <a:endParaRPr sz="2243" dirty="0"/>
          </a:p>
          <a:p>
            <a:pPr lvl="1" indent="-404497">
              <a:buSzPct val="100000"/>
            </a:pPr>
            <a:r>
              <a:rPr lang="en" sz="2243" dirty="0"/>
              <a:t>If name switchover has issues we can roll back and try again Sunday or Thanksgiving week</a:t>
            </a:r>
            <a:endParaRPr sz="2243" dirty="0"/>
          </a:p>
          <a:p>
            <a:pPr lvl="1" indent="-404497">
              <a:buSzPct val="100000"/>
            </a:pPr>
            <a:r>
              <a:rPr lang="en" sz="2243" dirty="0"/>
              <a:t>Go to dev site </a:t>
            </a:r>
            <a:r>
              <a:rPr lang="en" sz="2243" u="sng" dirty="0">
                <a:solidFill>
                  <a:schemeClr val="hlink"/>
                </a:solidFill>
                <a:hlinkClick r:id="rId3"/>
              </a:rPr>
              <a:t>https://xeara.org/tialumni/</a:t>
            </a:r>
            <a:endParaRPr sz="2243" dirty="0"/>
          </a:p>
          <a:p>
            <a:pPr indent="-404497">
              <a:buSzPct val="100000"/>
            </a:pPr>
            <a:r>
              <a:rPr lang="en" sz="2243" dirty="0"/>
              <a:t>Working on new monthly newsletter to roll out after Thanksgiving week</a:t>
            </a:r>
            <a:endParaRPr sz="2243" dirty="0"/>
          </a:p>
          <a:p>
            <a:pPr lvl="1" indent="-404497">
              <a:buSzPct val="100000"/>
            </a:pPr>
            <a:r>
              <a:rPr lang="en" sz="2243" dirty="0"/>
              <a:t>Gary’s TI Founders Community Impact award</a:t>
            </a:r>
            <a:endParaRPr sz="2243" dirty="0"/>
          </a:p>
          <a:p>
            <a:pPr lvl="1" indent="-404497">
              <a:buSzPct val="100000"/>
            </a:pPr>
            <a:r>
              <a:rPr lang="en" sz="2243" dirty="0"/>
              <a:t>Recap of TIRL event</a:t>
            </a:r>
            <a:endParaRPr sz="2243" dirty="0"/>
          </a:p>
          <a:p>
            <a:pPr lvl="1" indent="-404497">
              <a:buSzPct val="100000"/>
            </a:pPr>
            <a:r>
              <a:rPr lang="en" sz="2243" dirty="0"/>
              <a:t>BEST call for volunteers</a:t>
            </a:r>
            <a:endParaRPr sz="2243" dirty="0"/>
          </a:p>
          <a:p>
            <a:pPr lvl="1" indent="-404497">
              <a:buSzPct val="100000"/>
            </a:pPr>
            <a:r>
              <a:rPr lang="en" sz="2243" dirty="0"/>
              <a:t>List of upcoming events</a:t>
            </a:r>
            <a:endParaRPr sz="2243" dirty="0"/>
          </a:p>
          <a:p>
            <a:pPr indent="-404497">
              <a:buSzPct val="100000"/>
            </a:pPr>
            <a:r>
              <a:rPr lang="en" sz="2243" dirty="0"/>
              <a:t>Reviewed member survey (</a:t>
            </a:r>
            <a:r>
              <a:rPr lang="en" dirty="0"/>
              <a:t>109 respondents)</a:t>
            </a:r>
            <a:endParaRPr dirty="0"/>
          </a:p>
          <a:p>
            <a:pPr lvl="1" indent="-387764">
              <a:buSzPct val="100000"/>
            </a:pPr>
            <a:r>
              <a:rPr lang="en" dirty="0"/>
              <a:t>About half from DFW area, half from elsewhere in Texas or US. </a:t>
            </a:r>
            <a:endParaRPr dirty="0"/>
          </a:p>
          <a:p>
            <a:pPr lvl="1" indent="-387764">
              <a:buSzPct val="100000"/>
            </a:pPr>
            <a:r>
              <a:rPr lang="en" dirty="0"/>
              <a:t>None from outside U.S.</a:t>
            </a:r>
            <a:endParaRPr dirty="0"/>
          </a:p>
          <a:p>
            <a:pPr lvl="1" indent="-387764">
              <a:buSzPct val="100000"/>
            </a:pPr>
            <a:r>
              <a:rPr lang="en" dirty="0"/>
              <a:t>96% say email is the preferred method of communications</a:t>
            </a:r>
            <a:endParaRPr dirty="0"/>
          </a:p>
          <a:p>
            <a:pPr lvl="1" indent="-387764">
              <a:buSzPct val="100000"/>
            </a:pPr>
            <a:r>
              <a:rPr lang="en" dirty="0"/>
              <a:t>40% of respondents say they never go to a TIAA function</a:t>
            </a:r>
            <a:endParaRPr dirty="0"/>
          </a:p>
          <a:p>
            <a:pPr lvl="1" indent="-387764">
              <a:buSzPct val="100000"/>
            </a:pPr>
            <a:r>
              <a:rPr lang="en" dirty="0"/>
              <a:t>An even split of people prefer online, or in person events; half of respondents prefer a mix of both</a:t>
            </a:r>
            <a:endParaRPr dirty="0"/>
          </a:p>
          <a:p>
            <a:pPr lvl="1" indent="-387764">
              <a:buSzPct val="100000"/>
            </a:pPr>
            <a:r>
              <a:rPr lang="en" dirty="0"/>
              <a:t>People equally said they prefer morning, or afternoon, or anytime to get together for a TIAA event</a:t>
            </a:r>
            <a:endParaRPr dirty="0"/>
          </a:p>
          <a:p>
            <a:pPr lvl="1" indent="-387764">
              <a:buSzPct val="109174"/>
            </a:pPr>
            <a:r>
              <a:rPr lang="en" dirty="0"/>
              <a:t>Most members have been with TIAA more than 10 years (24% more than 20 years); however, 20% of members are new (0-5 years)</a:t>
            </a:r>
            <a:endParaRPr sz="170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descr="Forms response chart. Question title: How long have you been a TIAA member?. Number of responses: 109 responses." title="How long have you been a TIAA member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777067"/>
            <a:ext cx="11785605" cy="496054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 rot="4969645">
            <a:off x="2163012" y="1750553"/>
            <a:ext cx="3825133" cy="4004091"/>
          </a:xfrm>
          <a:prstGeom prst="pie">
            <a:avLst>
              <a:gd name="adj1" fmla="val 2168978"/>
              <a:gd name="adj2" fmla="val 16025797"/>
            </a:avLst>
          </a:prstGeom>
          <a:solidFill>
            <a:srgbClr val="EEFF41">
              <a:alpha val="416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6096000" y="4822993"/>
            <a:ext cx="51744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/>
              <a:t>Most have been members more than 10 years.</a:t>
            </a: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/>
              <a:t>However, 20% are 5 years of less.</a:t>
            </a:r>
            <a:endParaRPr dirty="0"/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 descr="Forms response chart. Question title: How often do you attend a TIAA function? &#10;. Number of responses: 109 responses." title="How often do you attend a TIAA function? 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203201"/>
            <a:ext cx="11785605" cy="496054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/>
          <p:nvPr/>
        </p:nvSpPr>
        <p:spPr>
          <a:xfrm rot="4969645">
            <a:off x="2163012" y="1162953"/>
            <a:ext cx="3825133" cy="4004091"/>
          </a:xfrm>
          <a:prstGeom prst="pie">
            <a:avLst>
              <a:gd name="adj1" fmla="val 3939268"/>
              <a:gd name="adj2" fmla="val 12705040"/>
            </a:avLst>
          </a:prstGeom>
          <a:solidFill>
            <a:srgbClr val="EEFF41">
              <a:alpha val="416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3621933" y="5542534"/>
            <a:ext cx="64108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/>
              <a:t>More than 40% have never attended an event.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 descr="Forms response chart. Question title: What is your preferred method of receiving notifications?. Number of responses: 104 responses." title="What is your preferred method of receiving notifications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203201"/>
            <a:ext cx="11785605" cy="496054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/>
          <p:nvPr/>
        </p:nvSpPr>
        <p:spPr>
          <a:xfrm rot="4969645">
            <a:off x="2171779" y="1145453"/>
            <a:ext cx="3825133" cy="4004091"/>
          </a:xfrm>
          <a:prstGeom prst="pie">
            <a:avLst>
              <a:gd name="adj1" fmla="val 16718062"/>
              <a:gd name="adj2" fmla="val 15856140"/>
            </a:avLst>
          </a:prstGeom>
          <a:solidFill>
            <a:srgbClr val="EEFF41">
              <a:alpha val="416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6314267" y="4683101"/>
            <a:ext cx="5165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/>
              <a:t>Email is the boss of notifications!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1325E09-FDBC-4000-9D57-A3FAEE71A6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0"/>
            <a:ext cx="8809038" cy="1447800"/>
          </a:xfrm>
        </p:spPr>
        <p:txBody>
          <a:bodyPr vert="horz" wrap="square" lIns="86486" tIns="43243" rIns="86486" bIns="43243" numCol="1" anchor="b" anchorCtr="0" compatLnSpc="1">
            <a:prstTxWarp prst="textNoShape">
              <a:avLst/>
            </a:prstTxWarp>
          </a:bodyPr>
          <a:lstStyle/>
          <a:p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TIAA Leadership Team Meeting Agenda</a:t>
            </a:r>
            <a:br>
              <a:rPr lang="en-US" altLang="en-US" dirty="0"/>
            </a:br>
            <a:r>
              <a:rPr lang="en-US" altLang="en-US" dirty="0"/>
              <a:t>10:00 a.m., November 17th  2022</a:t>
            </a:r>
            <a:br>
              <a:rPr lang="en-US" altLang="en-US" dirty="0"/>
            </a:br>
            <a:endParaRPr lang="en-US" altLang="en-US" sz="2000" dirty="0"/>
          </a:p>
        </p:txBody>
      </p:sp>
      <p:sp>
        <p:nvSpPr>
          <p:cNvPr id="2051" name="Rectangle 6">
            <a:extLst>
              <a:ext uri="{FF2B5EF4-FFF2-40B4-BE49-F238E27FC236}">
                <a16:creationId xmlns:a16="http://schemas.microsoft.com/office/drawing/2014/main" id="{FE652948-8268-45F4-9377-FCD60339094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856118" y="1371600"/>
            <a:ext cx="8458200" cy="4349750"/>
          </a:xfrm>
        </p:spPr>
        <p:txBody>
          <a:bodyPr vert="horz" wrap="square" lIns="86486" tIns="43243" rIns="86486" bIns="43243" numCol="1" anchor="t" anchorCtr="0" compatLnSpc="1">
            <a:prstTxWarp prst="textNoShape">
              <a:avLst/>
            </a:prstTxWarp>
          </a:bodyPr>
          <a:lstStyle/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Welcome and Agenda Overview	Shyamal Parikh</a:t>
            </a:r>
          </a:p>
          <a:p>
            <a:pPr marL="747712" lvl="1" indent="-342900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b="1" dirty="0">
                <a:solidFill>
                  <a:schemeClr val="tx1"/>
                </a:solidFill>
              </a:rPr>
              <a:t>Approval of Minutes	Mary Helmick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Treasurer’s Report &amp; Alumni Event cost	Bob Rifkin</a:t>
            </a:r>
          </a:p>
          <a:p>
            <a:pPr marL="746125" lvl="1" indent="-342900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Membership Count	Larry James</a:t>
            </a:r>
          </a:p>
          <a:p>
            <a:pPr marL="746125" lvl="1" indent="-342900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Membership Report                                         Nancy Little/ Tammy</a:t>
            </a:r>
          </a:p>
          <a:p>
            <a:pPr marL="403225" lvl="1" indent="0" defTabSz="966788">
              <a:spcBef>
                <a:spcPts val="600"/>
              </a:spcBef>
              <a:buNone/>
              <a:tabLst>
                <a:tab pos="5600700" algn="l"/>
              </a:tabLst>
            </a:pPr>
            <a:r>
              <a:rPr lang="en-US" altLang="en-US" sz="1900" dirty="0"/>
              <a:t>                                                                              Hernandez 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Website Status/Communications Team	Richard Dotson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Education Committee Update                         Richard Dotson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November 10</a:t>
            </a:r>
            <a:r>
              <a:rPr lang="en-US" altLang="en-US" sz="1900" baseline="30000" dirty="0"/>
              <a:t>th</a:t>
            </a:r>
            <a:r>
              <a:rPr lang="en-US" altLang="en-US" sz="1900" dirty="0"/>
              <a:t> Alumni Event Post-mortem    All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Committee Reports	Committee Heads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Old / New Business	All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0AB6D6-70C2-4A5D-BB05-01471319C7A9}"/>
              </a:ext>
            </a:extLst>
          </p:cNvPr>
          <p:cNvSpPr txBox="1"/>
          <p:nvPr/>
        </p:nvSpPr>
        <p:spPr>
          <a:xfrm>
            <a:off x="4440753" y="5679060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Next meeting:  December 15th</a:t>
            </a:r>
          </a:p>
        </p:txBody>
      </p:sp>
    </p:spTree>
    <p:extLst>
      <p:ext uri="{BB962C8B-B14F-4D97-AF65-F5344CB8AC3E}">
        <p14:creationId xmlns:p14="http://schemas.microsoft.com/office/powerpoint/2010/main" val="1389214852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 descr="Forms response chart. Question title: Do you prefer in person or online events?. Number of responses: 109 responses." title="Do you prefer in person or online events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203201"/>
            <a:ext cx="11785605" cy="4960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 descr="Forms response chart. Question title: What do you think is the best membership benefit TIAA offers? Check as many as you like.&#10;. Number of responses: 109 responses." title="What do you think is the best membership benefit TIAA offers? Check as many as you like.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152400"/>
            <a:ext cx="8945753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/>
          <p:nvPr/>
        </p:nvSpPr>
        <p:spPr>
          <a:xfrm>
            <a:off x="1020000" y="1600200"/>
            <a:ext cx="9190800" cy="403600"/>
          </a:xfrm>
          <a:prstGeom prst="rect">
            <a:avLst/>
          </a:prstGeom>
          <a:solidFill>
            <a:srgbClr val="EEFF41">
              <a:alpha val="416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 descr="Forms response chart. Question title: What education topics interest you the most? Check as many as you like. . Number of responses: 109 responses." title="What education topics interest you the most? Check as many as you like. 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6852" y="203200"/>
            <a:ext cx="9298296" cy="645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0" descr="Forms response chart. Question title: Which days are best for you to participate in TIAA activities?. Number of responses: 102 responses." title="Which days are best for you to participate in TIAA activities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1434" y="203200"/>
            <a:ext cx="8315215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0"/>
          <p:cNvSpPr/>
          <p:nvPr/>
        </p:nvSpPr>
        <p:spPr>
          <a:xfrm>
            <a:off x="1401000" y="1552267"/>
            <a:ext cx="9190800" cy="403600"/>
          </a:xfrm>
          <a:prstGeom prst="rect">
            <a:avLst/>
          </a:prstGeom>
          <a:solidFill>
            <a:srgbClr val="EEFF41">
              <a:alpha val="416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 descr="Forms response chart. Question title: Would you prefer to participate in the morning, afternoon or evening?. Number of responses: 103 responses." title="Would you prefer to participate in the morning, afternoon or evening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203201"/>
            <a:ext cx="11785605" cy="4960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1325E09-FDBC-4000-9D57-A3FAEE71A6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0"/>
            <a:ext cx="8809038" cy="1447800"/>
          </a:xfrm>
        </p:spPr>
        <p:txBody>
          <a:bodyPr vert="horz" wrap="square" lIns="86486" tIns="43243" rIns="86486" bIns="43243" numCol="1" anchor="b" anchorCtr="0" compatLnSpc="1">
            <a:prstTxWarp prst="textNoShape">
              <a:avLst/>
            </a:prstTxWarp>
          </a:bodyPr>
          <a:lstStyle/>
          <a:p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TIAA Leadership Team Meeting Agenda</a:t>
            </a:r>
            <a:br>
              <a:rPr lang="en-US" altLang="en-US" dirty="0"/>
            </a:br>
            <a:r>
              <a:rPr lang="en-US" altLang="en-US" dirty="0"/>
              <a:t>10:00 a.m., November 17th  2022</a:t>
            </a:r>
            <a:br>
              <a:rPr lang="en-US" altLang="en-US" dirty="0"/>
            </a:br>
            <a:endParaRPr lang="en-US" altLang="en-US" sz="2000" dirty="0"/>
          </a:p>
        </p:txBody>
      </p:sp>
      <p:sp>
        <p:nvSpPr>
          <p:cNvPr id="2051" name="Rectangle 6">
            <a:extLst>
              <a:ext uri="{FF2B5EF4-FFF2-40B4-BE49-F238E27FC236}">
                <a16:creationId xmlns:a16="http://schemas.microsoft.com/office/drawing/2014/main" id="{FE652948-8268-45F4-9377-FCD60339094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856118" y="1371600"/>
            <a:ext cx="8458200" cy="4349750"/>
          </a:xfrm>
        </p:spPr>
        <p:txBody>
          <a:bodyPr vert="horz" wrap="square" lIns="86486" tIns="43243" rIns="86486" bIns="43243" numCol="1" anchor="t" anchorCtr="0" compatLnSpc="1">
            <a:prstTxWarp prst="textNoShape">
              <a:avLst/>
            </a:prstTxWarp>
          </a:bodyPr>
          <a:lstStyle/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Welcome and Agenda Overview	Shyamal Parikh</a:t>
            </a:r>
          </a:p>
          <a:p>
            <a:pPr marL="747712" lvl="1" indent="-342900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Approval of Minutes	Mary Helmick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Treasurer’s Report &amp; Alumni Event cost	Bob Rifkin</a:t>
            </a:r>
          </a:p>
          <a:p>
            <a:pPr marL="746125" lvl="1" indent="-342900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Membership Count	Larry James</a:t>
            </a:r>
          </a:p>
          <a:p>
            <a:pPr marL="746125" lvl="1" indent="-342900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Membership Report                                         Nancy Little/ Tammy</a:t>
            </a:r>
          </a:p>
          <a:p>
            <a:pPr marL="403225" lvl="1" indent="0" defTabSz="966788">
              <a:spcBef>
                <a:spcPts val="600"/>
              </a:spcBef>
              <a:buNone/>
              <a:tabLst>
                <a:tab pos="5600700" algn="l"/>
              </a:tabLst>
            </a:pPr>
            <a:r>
              <a:rPr lang="en-US" altLang="en-US" sz="1900" dirty="0"/>
              <a:t>                                                                              Hernandez 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Website Status/Communications Team	Richard Dotson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</a:t>
            </a:r>
            <a:r>
              <a:rPr lang="en-US" altLang="en-US" sz="1900" b="1" dirty="0">
                <a:solidFill>
                  <a:schemeClr val="tx1"/>
                </a:solidFill>
              </a:rPr>
              <a:t>Education Committee Update                      Richard Dotson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November 10</a:t>
            </a:r>
            <a:r>
              <a:rPr lang="en-US" altLang="en-US" sz="1900" baseline="30000" dirty="0"/>
              <a:t>th</a:t>
            </a:r>
            <a:r>
              <a:rPr lang="en-US" altLang="en-US" sz="1900" dirty="0"/>
              <a:t> Alumni Event Post-mortem    All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Committee Reports	Committee Heads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Old / New Business	All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0AB6D6-70C2-4A5D-BB05-01471319C7A9}"/>
              </a:ext>
            </a:extLst>
          </p:cNvPr>
          <p:cNvSpPr txBox="1"/>
          <p:nvPr/>
        </p:nvSpPr>
        <p:spPr>
          <a:xfrm>
            <a:off x="4440753" y="5679060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Next meeting:  December 15th</a:t>
            </a:r>
          </a:p>
        </p:txBody>
      </p:sp>
    </p:spTree>
    <p:extLst>
      <p:ext uri="{BB962C8B-B14F-4D97-AF65-F5344CB8AC3E}">
        <p14:creationId xmlns:p14="http://schemas.microsoft.com/office/powerpoint/2010/main" val="1044768837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"/>
              <a:t>Education committee update</a:t>
            </a: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>
              <a:buNone/>
            </a:pPr>
            <a:r>
              <a:rPr lang="en"/>
              <a:t>Committee met Nov. 7 (Richard, Max, Larry, Tammy, Tarek, Shyamal)</a:t>
            </a:r>
            <a:endParaRPr/>
          </a:p>
          <a:p>
            <a:pPr indent="-434329">
              <a:spcBef>
                <a:spcPts val="1600"/>
              </a:spcBef>
              <a:buSzPct val="100000"/>
            </a:pPr>
            <a:r>
              <a:rPr lang="en"/>
              <a:t>Plan to set up info pages for Dallas College, Collin County, UTD after website launch</a:t>
            </a:r>
            <a:endParaRPr/>
          </a:p>
          <a:p>
            <a:pPr lvl="1" indent="-405543">
              <a:buSzPct val="100000"/>
            </a:pPr>
            <a:r>
              <a:rPr lang="en"/>
              <a:t>Dallas College is updating and renaming program</a:t>
            </a:r>
            <a:endParaRPr/>
          </a:p>
          <a:p>
            <a:pPr lvl="1" indent="-405543">
              <a:buSzPct val="100000"/>
            </a:pPr>
            <a:r>
              <a:rPr lang="en"/>
              <a:t>Reached out to UTD team at TIRL and following up</a:t>
            </a:r>
            <a:endParaRPr/>
          </a:p>
          <a:p>
            <a:pPr indent="-434329">
              <a:buSzPct val="100000"/>
            </a:pPr>
            <a:r>
              <a:rPr lang="en"/>
              <a:t>Each team member has the action to find one speaker who can do a Zoom seminar for us next year</a:t>
            </a:r>
            <a:endParaRPr/>
          </a:p>
          <a:p>
            <a:pPr lvl="1" indent="-405543">
              <a:buSzPct val="100000"/>
            </a:pPr>
            <a:r>
              <a:rPr lang="en"/>
              <a:t>Must be interesting and entertaining</a:t>
            </a:r>
            <a:endParaRPr/>
          </a:p>
          <a:p>
            <a:pPr lvl="1" indent="-405543">
              <a:buSzPct val="100000"/>
            </a:pPr>
            <a:r>
              <a:rPr lang="en"/>
              <a:t>Must fit within the member interest zones found in survey (anything from personal enrichment to personal finance)</a:t>
            </a:r>
            <a:endParaRPr/>
          </a:p>
          <a:p>
            <a:pPr indent="-434329">
              <a:buSzPct val="100000"/>
            </a:pPr>
            <a:r>
              <a:rPr lang="en"/>
              <a:t>Richard scoping out curated content that may make sense for our audience</a:t>
            </a:r>
            <a:endParaRPr/>
          </a:p>
          <a:p>
            <a:pPr lvl="1" indent="-405543">
              <a:buSzPct val="100000"/>
            </a:pPr>
            <a:r>
              <a:rPr lang="en"/>
              <a:t>Self service online classes</a:t>
            </a:r>
            <a:endParaRPr/>
          </a:p>
          <a:p>
            <a:pPr lvl="1" indent="-405543">
              <a:buSzPct val="100000"/>
            </a:pPr>
            <a:r>
              <a:rPr lang="en"/>
              <a:t>Group topics we can use for in person events</a:t>
            </a:r>
            <a:endParaRPr/>
          </a:p>
          <a:p>
            <a:pPr indent="-434329">
              <a:buSzPct val="100000"/>
            </a:pPr>
            <a:r>
              <a:rPr lang="en"/>
              <a:t>Looking at possibly combining travel with education events. For example….</a:t>
            </a:r>
            <a:endParaRPr/>
          </a:p>
          <a:p>
            <a:pPr lvl="1" indent="-405543">
              <a:buSzPct val="100000"/>
            </a:pPr>
            <a:r>
              <a:rPr lang="en"/>
              <a:t>Glass blowing class in Oklahoma</a:t>
            </a:r>
            <a:endParaRPr/>
          </a:p>
          <a:p>
            <a:pPr lvl="1" indent="-405543">
              <a:buSzPct val="100000"/>
            </a:pPr>
            <a:r>
              <a:rPr lang="en"/>
              <a:t>Guided hikes</a:t>
            </a:r>
            <a:endParaRPr/>
          </a:p>
          <a:p>
            <a:pPr lvl="1" indent="-405543">
              <a:buSzPct val="100000"/>
            </a:pPr>
            <a:r>
              <a:rPr lang="en"/>
              <a:t>Historic tours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1325E09-FDBC-4000-9D57-A3FAEE71A6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0"/>
            <a:ext cx="8809038" cy="1447800"/>
          </a:xfrm>
        </p:spPr>
        <p:txBody>
          <a:bodyPr vert="horz" wrap="square" lIns="86486" tIns="43243" rIns="86486" bIns="43243" numCol="1" anchor="b" anchorCtr="0" compatLnSpc="1">
            <a:prstTxWarp prst="textNoShape">
              <a:avLst/>
            </a:prstTxWarp>
          </a:bodyPr>
          <a:lstStyle/>
          <a:p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TIAA Leadership Team Meeting Agenda</a:t>
            </a:r>
            <a:br>
              <a:rPr lang="en-US" altLang="en-US" dirty="0"/>
            </a:br>
            <a:r>
              <a:rPr lang="en-US" altLang="en-US" dirty="0"/>
              <a:t>10:00 a.m., November 17th  2022</a:t>
            </a:r>
            <a:br>
              <a:rPr lang="en-US" altLang="en-US" dirty="0"/>
            </a:br>
            <a:endParaRPr lang="en-US" altLang="en-US" sz="2000" dirty="0"/>
          </a:p>
        </p:txBody>
      </p:sp>
      <p:sp>
        <p:nvSpPr>
          <p:cNvPr id="2051" name="Rectangle 6">
            <a:extLst>
              <a:ext uri="{FF2B5EF4-FFF2-40B4-BE49-F238E27FC236}">
                <a16:creationId xmlns:a16="http://schemas.microsoft.com/office/drawing/2014/main" id="{FE652948-8268-45F4-9377-FCD60339094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856118" y="1371600"/>
            <a:ext cx="8458200" cy="4349750"/>
          </a:xfrm>
        </p:spPr>
        <p:txBody>
          <a:bodyPr vert="horz" wrap="square" lIns="86486" tIns="43243" rIns="86486" bIns="43243" numCol="1" anchor="t" anchorCtr="0" compatLnSpc="1">
            <a:prstTxWarp prst="textNoShape">
              <a:avLst/>
            </a:prstTxWarp>
          </a:bodyPr>
          <a:lstStyle/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Welcome and Agenda Overview	Shyamal Parikh</a:t>
            </a:r>
          </a:p>
          <a:p>
            <a:pPr marL="747712" lvl="1" indent="-342900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Approval of Minutes	Mary Helmick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Treasurer’s Report &amp; Alumni Event cost	Bob Rifkin</a:t>
            </a:r>
          </a:p>
          <a:p>
            <a:pPr marL="746125" lvl="1" indent="-342900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Membership Count	Larry James</a:t>
            </a:r>
          </a:p>
          <a:p>
            <a:pPr marL="746125" lvl="1" indent="-342900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Membership Report                                         Nancy Little/ Tammy</a:t>
            </a:r>
          </a:p>
          <a:p>
            <a:pPr marL="403225" lvl="1" indent="0" defTabSz="966788">
              <a:spcBef>
                <a:spcPts val="600"/>
              </a:spcBef>
              <a:buNone/>
              <a:tabLst>
                <a:tab pos="5600700" algn="l"/>
              </a:tabLst>
            </a:pPr>
            <a:r>
              <a:rPr lang="en-US" altLang="en-US" sz="1900" dirty="0"/>
              <a:t>                                                                              Hernandez 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Website Status/Communications Team	Richard Dotson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Education Committee Update                         Richard Dotson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</a:t>
            </a:r>
            <a:r>
              <a:rPr lang="en-US" altLang="en-US" sz="1850" b="1" dirty="0">
                <a:solidFill>
                  <a:schemeClr val="tx1"/>
                </a:solidFill>
              </a:rPr>
              <a:t>November 10th Alumni Event Post-mortem </a:t>
            </a:r>
            <a:r>
              <a:rPr lang="en-US" altLang="en-US" sz="1900" b="1" dirty="0">
                <a:solidFill>
                  <a:schemeClr val="tx1"/>
                </a:solidFill>
              </a:rPr>
              <a:t>All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Committee Reports	Committee Heads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Old / New Business	All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0AB6D6-70C2-4A5D-BB05-01471319C7A9}"/>
              </a:ext>
            </a:extLst>
          </p:cNvPr>
          <p:cNvSpPr txBox="1"/>
          <p:nvPr/>
        </p:nvSpPr>
        <p:spPr>
          <a:xfrm>
            <a:off x="4440753" y="5679060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Next meeting:  December 15th</a:t>
            </a:r>
          </a:p>
        </p:txBody>
      </p:sp>
    </p:spTree>
    <p:extLst>
      <p:ext uri="{BB962C8B-B14F-4D97-AF65-F5344CB8AC3E}">
        <p14:creationId xmlns:p14="http://schemas.microsoft.com/office/powerpoint/2010/main" val="2204708820"/>
      </p:ext>
    </p:extLst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1325E09-FDBC-4000-9D57-A3FAEE71A6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0"/>
            <a:ext cx="8809038" cy="1447800"/>
          </a:xfrm>
        </p:spPr>
        <p:txBody>
          <a:bodyPr vert="horz" wrap="square" lIns="86486" tIns="43243" rIns="86486" bIns="43243" numCol="1" anchor="b" anchorCtr="0" compatLnSpc="1">
            <a:prstTxWarp prst="textNoShape">
              <a:avLst/>
            </a:prstTxWarp>
          </a:bodyPr>
          <a:lstStyle/>
          <a:p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TIAA Leadership Team Meeting Agenda</a:t>
            </a:r>
            <a:br>
              <a:rPr lang="en-US" altLang="en-US" dirty="0"/>
            </a:br>
            <a:r>
              <a:rPr lang="en-US" altLang="en-US" dirty="0"/>
              <a:t>10:00 a.m., November 17th  2022</a:t>
            </a:r>
            <a:br>
              <a:rPr lang="en-US" altLang="en-US" dirty="0"/>
            </a:br>
            <a:endParaRPr lang="en-US" altLang="en-US" sz="2000" dirty="0"/>
          </a:p>
        </p:txBody>
      </p:sp>
      <p:sp>
        <p:nvSpPr>
          <p:cNvPr id="2051" name="Rectangle 6">
            <a:extLst>
              <a:ext uri="{FF2B5EF4-FFF2-40B4-BE49-F238E27FC236}">
                <a16:creationId xmlns:a16="http://schemas.microsoft.com/office/drawing/2014/main" id="{FE652948-8268-45F4-9377-FCD60339094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856118" y="1371600"/>
            <a:ext cx="8458200" cy="4349750"/>
          </a:xfrm>
        </p:spPr>
        <p:txBody>
          <a:bodyPr vert="horz" wrap="square" lIns="86486" tIns="43243" rIns="86486" bIns="43243" numCol="1" anchor="t" anchorCtr="0" compatLnSpc="1">
            <a:prstTxWarp prst="textNoShape">
              <a:avLst/>
            </a:prstTxWarp>
          </a:bodyPr>
          <a:lstStyle/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Welcome and Agenda Overview	Shyamal Parikh</a:t>
            </a:r>
          </a:p>
          <a:p>
            <a:pPr marL="747712" lvl="1" indent="-342900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Approval of Minutes	Mary Helmick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Treasurer’s Report &amp; Alumni Event cost	Bob Rifkin</a:t>
            </a:r>
          </a:p>
          <a:p>
            <a:pPr marL="746125" lvl="1" indent="-342900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Membership Count	Larry James</a:t>
            </a:r>
          </a:p>
          <a:p>
            <a:pPr marL="746125" lvl="1" indent="-342900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Membership Report                                         Nancy Little/ Tammy</a:t>
            </a:r>
          </a:p>
          <a:p>
            <a:pPr marL="403225" lvl="1" indent="0" defTabSz="966788">
              <a:spcBef>
                <a:spcPts val="600"/>
              </a:spcBef>
              <a:buNone/>
              <a:tabLst>
                <a:tab pos="5600700" algn="l"/>
              </a:tabLst>
            </a:pPr>
            <a:r>
              <a:rPr lang="en-US" altLang="en-US" sz="1900" dirty="0"/>
              <a:t>                                                                              Hernandez 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Website Status/Communications Team	Richard Dotson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Education Committee Update                         Richard Dotson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November 10</a:t>
            </a:r>
            <a:r>
              <a:rPr lang="en-US" altLang="en-US" sz="1900" baseline="30000" dirty="0"/>
              <a:t>th</a:t>
            </a:r>
            <a:r>
              <a:rPr lang="en-US" altLang="en-US" sz="1900" dirty="0"/>
              <a:t> Alumni Event Post-mortem    All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b="1" dirty="0">
                <a:solidFill>
                  <a:schemeClr val="tx1"/>
                </a:solidFill>
              </a:rPr>
              <a:t>  Committee Reports	Committee Heads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Old / New Business	All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0AB6D6-70C2-4A5D-BB05-01471319C7A9}"/>
              </a:ext>
            </a:extLst>
          </p:cNvPr>
          <p:cNvSpPr txBox="1"/>
          <p:nvPr/>
        </p:nvSpPr>
        <p:spPr>
          <a:xfrm>
            <a:off x="4440753" y="5679060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Next meeting:  December 15th</a:t>
            </a:r>
          </a:p>
        </p:txBody>
      </p:sp>
    </p:spTree>
    <p:extLst>
      <p:ext uri="{BB962C8B-B14F-4D97-AF65-F5344CB8AC3E}">
        <p14:creationId xmlns:p14="http://schemas.microsoft.com/office/powerpoint/2010/main" val="1050369894"/>
      </p:ext>
    </p:extLst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3A93B8-A923-4D64-B2D1-C89C9E62D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2514600"/>
            <a:ext cx="7772400" cy="552450"/>
          </a:xfrm>
        </p:spPr>
        <p:txBody>
          <a:bodyPr/>
          <a:lstStyle/>
          <a:p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&amp; Events Committee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November 2022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842593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F73AC2-0B78-A4E9-209B-54878853AA8E}"/>
              </a:ext>
            </a:extLst>
          </p:cNvPr>
          <p:cNvSpPr txBox="1"/>
          <p:nvPr/>
        </p:nvSpPr>
        <p:spPr>
          <a:xfrm>
            <a:off x="1638300" y="5200650"/>
            <a:ext cx="891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49DFC2-029B-3557-D409-1D74D3FE03B5}"/>
              </a:ext>
            </a:extLst>
          </p:cNvPr>
          <p:cNvSpPr txBox="1"/>
          <p:nvPr/>
        </p:nvSpPr>
        <p:spPr>
          <a:xfrm>
            <a:off x="0" y="5867400"/>
            <a:ext cx="12192000" cy="838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D1CE19-80DC-E039-4D2B-FF300A84D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725" y="0"/>
            <a:ext cx="5116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07933"/>
      </p:ext>
    </p:extLst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3A93B8-A923-4D64-B2D1-C89C9E62D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268" y="451184"/>
            <a:ext cx="7772400" cy="552450"/>
          </a:xfrm>
        </p:spPr>
        <p:txBody>
          <a:bodyPr/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Travel &amp; Events Committee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November 2022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6A8459FF-8856-4FE2-B372-60304F61F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400" y="1028700"/>
            <a:ext cx="8839200" cy="4914900"/>
          </a:xfrm>
        </p:spPr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2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Recap:</a:t>
            </a:r>
          </a:p>
          <a:p>
            <a:pPr marL="0" marR="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November 3rd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Immersive King Tut at Lighthouse Art Space.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leven folks attended. Interesting concept with visuals that were constantly changing. A big plus was 75% off everything in gift shop!  Early Christmas shopping was done by all.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TIRL was a big success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200" b="1" u="sng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Future Events: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December 8th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Scrooge at Pocket Sandwich Theater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(drive yourself)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u="sng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2023</a:t>
            </a:r>
          </a:p>
          <a:p>
            <a:pPr marL="0" marR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January 27th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Ft. Worth Rodeo. </a:t>
            </a:r>
          </a:p>
          <a:p>
            <a:pPr marL="0" marR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February TBD</a:t>
            </a:r>
            <a:r>
              <a:rPr 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Perot  Museum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Tammy checking to see if TI retirees can get in free.</a:t>
            </a:r>
          </a:p>
          <a:p>
            <a:pPr marL="0" marR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March 21</a:t>
            </a:r>
            <a:r>
              <a:rPr 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Dallas Zoo</a:t>
            </a:r>
          </a:p>
          <a:p>
            <a:pPr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Richardson Police Dept tour, 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TBD based on police chief availability. 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                                                                                      </a:t>
            </a:r>
            <a:b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0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-- </a:t>
            </a: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 meeting in December, next meeting is January 9. --</a:t>
            </a:r>
            <a:endParaRPr lang="en-US" sz="2000" b="1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314760"/>
      </p:ext>
    </p:extLst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3A93B8-A923-4D64-B2D1-C89C9E62D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2362200"/>
            <a:ext cx="7772400" cy="552450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Involvement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November 2022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949854"/>
      </p:ext>
    </p:extLst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F73AC2-0B78-A4E9-209B-54878853AA8E}"/>
              </a:ext>
            </a:extLst>
          </p:cNvPr>
          <p:cNvSpPr txBox="1"/>
          <p:nvPr/>
        </p:nvSpPr>
        <p:spPr>
          <a:xfrm>
            <a:off x="1638300" y="5200650"/>
            <a:ext cx="891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49DFC2-029B-3557-D409-1D74D3FE03B5}"/>
              </a:ext>
            </a:extLst>
          </p:cNvPr>
          <p:cNvSpPr txBox="1"/>
          <p:nvPr/>
        </p:nvSpPr>
        <p:spPr>
          <a:xfrm>
            <a:off x="0" y="5867400"/>
            <a:ext cx="12192000" cy="838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A414AC-21FF-D3C1-FE8E-5D362B638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52400"/>
            <a:ext cx="5271159" cy="655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46833"/>
      </p:ext>
    </p:extLst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F73AC2-0B78-A4E9-209B-54878853AA8E}"/>
              </a:ext>
            </a:extLst>
          </p:cNvPr>
          <p:cNvSpPr txBox="1"/>
          <p:nvPr/>
        </p:nvSpPr>
        <p:spPr>
          <a:xfrm>
            <a:off x="1638300" y="5200650"/>
            <a:ext cx="891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49DFC2-029B-3557-D409-1D74D3FE03B5}"/>
              </a:ext>
            </a:extLst>
          </p:cNvPr>
          <p:cNvSpPr txBox="1"/>
          <p:nvPr/>
        </p:nvSpPr>
        <p:spPr>
          <a:xfrm>
            <a:off x="0" y="5867400"/>
            <a:ext cx="12192000" cy="838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7128B-8134-718D-A209-5423FE832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413" y="0"/>
            <a:ext cx="7179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87168"/>
      </p:ext>
    </p:extLst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1325E09-FDBC-4000-9D57-A3FAEE71A6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0"/>
            <a:ext cx="8809038" cy="1447800"/>
          </a:xfrm>
        </p:spPr>
        <p:txBody>
          <a:bodyPr vert="horz" wrap="square" lIns="86486" tIns="43243" rIns="86486" bIns="43243" numCol="1" anchor="b" anchorCtr="0" compatLnSpc="1">
            <a:prstTxWarp prst="textNoShape">
              <a:avLst/>
            </a:prstTxWarp>
          </a:bodyPr>
          <a:lstStyle/>
          <a:p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TIAA Leadership Team Meeting Agenda</a:t>
            </a:r>
            <a:br>
              <a:rPr lang="en-US" altLang="en-US" dirty="0"/>
            </a:br>
            <a:r>
              <a:rPr lang="en-US" altLang="en-US" dirty="0"/>
              <a:t>10:00 a.m., November 17th  2022</a:t>
            </a:r>
            <a:br>
              <a:rPr lang="en-US" altLang="en-US" dirty="0"/>
            </a:br>
            <a:endParaRPr lang="en-US" altLang="en-US" sz="2000" dirty="0"/>
          </a:p>
        </p:txBody>
      </p:sp>
      <p:sp>
        <p:nvSpPr>
          <p:cNvPr id="2051" name="Rectangle 6">
            <a:extLst>
              <a:ext uri="{FF2B5EF4-FFF2-40B4-BE49-F238E27FC236}">
                <a16:creationId xmlns:a16="http://schemas.microsoft.com/office/drawing/2014/main" id="{FE652948-8268-45F4-9377-FCD60339094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856118" y="1371600"/>
            <a:ext cx="8458200" cy="4349750"/>
          </a:xfrm>
        </p:spPr>
        <p:txBody>
          <a:bodyPr vert="horz" wrap="square" lIns="86486" tIns="43243" rIns="86486" bIns="43243" numCol="1" anchor="t" anchorCtr="0" compatLnSpc="1">
            <a:prstTxWarp prst="textNoShape">
              <a:avLst/>
            </a:prstTxWarp>
          </a:bodyPr>
          <a:lstStyle/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Welcome and Agenda Overview	Shyamal Parikh</a:t>
            </a:r>
          </a:p>
          <a:p>
            <a:pPr marL="747712" lvl="1" indent="-342900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Approval of Minutes	Mary Helmick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Treasurer’s Report &amp; Alumni Event cost	Bob Rifkin</a:t>
            </a:r>
          </a:p>
          <a:p>
            <a:pPr marL="746125" lvl="1" indent="-342900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Membership Count	Larry James</a:t>
            </a:r>
          </a:p>
          <a:p>
            <a:pPr marL="746125" lvl="1" indent="-342900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Membership Report                                         Nancy Little/ Tammy</a:t>
            </a:r>
          </a:p>
          <a:p>
            <a:pPr marL="403225" lvl="1" indent="0" defTabSz="966788">
              <a:spcBef>
                <a:spcPts val="600"/>
              </a:spcBef>
              <a:buNone/>
              <a:tabLst>
                <a:tab pos="5600700" algn="l"/>
              </a:tabLst>
            </a:pPr>
            <a:r>
              <a:rPr lang="en-US" altLang="en-US" sz="1900" dirty="0"/>
              <a:t>                                                                              Hernandez 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Website Status/Communications Team	Richard Dotson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Education Committee Update                         Richard Dotson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November 10</a:t>
            </a:r>
            <a:r>
              <a:rPr lang="en-US" altLang="en-US" sz="1900" baseline="30000" dirty="0"/>
              <a:t>th</a:t>
            </a:r>
            <a:r>
              <a:rPr lang="en-US" altLang="en-US" sz="1900" dirty="0"/>
              <a:t> Alumni Event Post-mortem    All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Committee Reports	Committee Heads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</a:t>
            </a:r>
            <a:r>
              <a:rPr lang="en-US" altLang="en-US" sz="1900" b="1" dirty="0">
                <a:solidFill>
                  <a:schemeClr val="tx1"/>
                </a:solidFill>
              </a:rPr>
              <a:t>Old / New Business	All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0AB6D6-70C2-4A5D-BB05-01471319C7A9}"/>
              </a:ext>
            </a:extLst>
          </p:cNvPr>
          <p:cNvSpPr txBox="1"/>
          <p:nvPr/>
        </p:nvSpPr>
        <p:spPr>
          <a:xfrm>
            <a:off x="4440753" y="5679060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Next meeting:  December 15th</a:t>
            </a:r>
          </a:p>
        </p:txBody>
      </p:sp>
    </p:spTree>
    <p:extLst>
      <p:ext uri="{BB962C8B-B14F-4D97-AF65-F5344CB8AC3E}">
        <p14:creationId xmlns:p14="http://schemas.microsoft.com/office/powerpoint/2010/main" val="2191883069"/>
      </p:ext>
    </p:extLst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1325E09-FDBC-4000-9D57-A3FAEE71A6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0"/>
            <a:ext cx="8809038" cy="1447800"/>
          </a:xfrm>
        </p:spPr>
        <p:txBody>
          <a:bodyPr vert="horz" wrap="square" lIns="86486" tIns="43243" rIns="86486" bIns="43243" numCol="1" anchor="b" anchorCtr="0" compatLnSpc="1">
            <a:prstTxWarp prst="textNoShape">
              <a:avLst/>
            </a:prstTxWarp>
          </a:bodyPr>
          <a:lstStyle/>
          <a:p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TIAA Leadership Team Meeting Agenda</a:t>
            </a:r>
            <a:br>
              <a:rPr lang="en-US" altLang="en-US" dirty="0"/>
            </a:br>
            <a:r>
              <a:rPr lang="en-US" altLang="en-US" dirty="0"/>
              <a:t>10:00 a.m., November 17th  2022</a:t>
            </a:r>
            <a:br>
              <a:rPr lang="en-US" altLang="en-US" dirty="0"/>
            </a:br>
            <a:endParaRPr lang="en-US" altLang="en-US" sz="2000" dirty="0"/>
          </a:p>
        </p:txBody>
      </p:sp>
      <p:sp>
        <p:nvSpPr>
          <p:cNvPr id="2051" name="Rectangle 6">
            <a:extLst>
              <a:ext uri="{FF2B5EF4-FFF2-40B4-BE49-F238E27FC236}">
                <a16:creationId xmlns:a16="http://schemas.microsoft.com/office/drawing/2014/main" id="{FE652948-8268-45F4-9377-FCD60339094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856118" y="1371600"/>
            <a:ext cx="8458200" cy="4349750"/>
          </a:xfrm>
        </p:spPr>
        <p:txBody>
          <a:bodyPr vert="horz" wrap="square" lIns="86486" tIns="43243" rIns="86486" bIns="43243" numCol="1" anchor="t" anchorCtr="0" compatLnSpc="1">
            <a:prstTxWarp prst="textNoShape">
              <a:avLst/>
            </a:prstTxWarp>
          </a:bodyPr>
          <a:lstStyle/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Welcome and Agenda Overview	Shyamal Parikh</a:t>
            </a:r>
          </a:p>
          <a:p>
            <a:pPr marL="747712" lvl="1" indent="-342900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Approval of Minutes	Mary Helmick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Treasurer’s Report &amp; Alumni Event cost	Bob Rifkin</a:t>
            </a:r>
          </a:p>
          <a:p>
            <a:pPr marL="746125" lvl="1" indent="-342900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Membership Count	Larry James</a:t>
            </a:r>
          </a:p>
          <a:p>
            <a:pPr marL="746125" lvl="1" indent="-342900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Membership Report                                         Nancy Little/ Tammy</a:t>
            </a:r>
          </a:p>
          <a:p>
            <a:pPr marL="403225" lvl="1" indent="0" defTabSz="966788">
              <a:spcBef>
                <a:spcPts val="600"/>
              </a:spcBef>
              <a:buNone/>
              <a:tabLst>
                <a:tab pos="5600700" algn="l"/>
              </a:tabLst>
            </a:pPr>
            <a:r>
              <a:rPr lang="en-US" altLang="en-US" sz="1900" dirty="0"/>
              <a:t>                                                                              Hernandez 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Website Status/Communications Team	Richard Dotson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Education Committee Update                         Richard Dotson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November 10</a:t>
            </a:r>
            <a:r>
              <a:rPr lang="en-US" altLang="en-US" sz="1900" baseline="30000" dirty="0"/>
              <a:t>th</a:t>
            </a:r>
            <a:r>
              <a:rPr lang="en-US" altLang="en-US" sz="1900" dirty="0"/>
              <a:t> Alumni Event Post-mortem    All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Committee Reports	Committee Heads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Old / New Business	All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0AB6D6-70C2-4A5D-BB05-01471319C7A9}"/>
              </a:ext>
            </a:extLst>
          </p:cNvPr>
          <p:cNvSpPr txBox="1"/>
          <p:nvPr/>
        </p:nvSpPr>
        <p:spPr>
          <a:xfrm>
            <a:off x="4191000" y="5490517"/>
            <a:ext cx="4599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/>
              <a:t>Next meeting:  December 15th</a:t>
            </a:r>
          </a:p>
        </p:txBody>
      </p:sp>
    </p:spTree>
    <p:extLst>
      <p:ext uri="{BB962C8B-B14F-4D97-AF65-F5344CB8AC3E}">
        <p14:creationId xmlns:p14="http://schemas.microsoft.com/office/powerpoint/2010/main" val="2191124129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F73AC2-0B78-A4E9-209B-54878853AA8E}"/>
              </a:ext>
            </a:extLst>
          </p:cNvPr>
          <p:cNvSpPr txBox="1"/>
          <p:nvPr/>
        </p:nvSpPr>
        <p:spPr>
          <a:xfrm>
            <a:off x="1638300" y="5200650"/>
            <a:ext cx="891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49DFC2-029B-3557-D409-1D74D3FE03B5}"/>
              </a:ext>
            </a:extLst>
          </p:cNvPr>
          <p:cNvSpPr txBox="1"/>
          <p:nvPr/>
        </p:nvSpPr>
        <p:spPr>
          <a:xfrm>
            <a:off x="0" y="5867400"/>
            <a:ext cx="12192000" cy="838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01CB4C-41A7-1CFD-1352-3B9BD032F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080" y="0"/>
            <a:ext cx="5337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71215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F73AC2-0B78-A4E9-209B-54878853AA8E}"/>
              </a:ext>
            </a:extLst>
          </p:cNvPr>
          <p:cNvSpPr txBox="1"/>
          <p:nvPr/>
        </p:nvSpPr>
        <p:spPr>
          <a:xfrm>
            <a:off x="1638300" y="5200650"/>
            <a:ext cx="891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49DFC2-029B-3557-D409-1D74D3FE03B5}"/>
              </a:ext>
            </a:extLst>
          </p:cNvPr>
          <p:cNvSpPr txBox="1"/>
          <p:nvPr/>
        </p:nvSpPr>
        <p:spPr>
          <a:xfrm>
            <a:off x="0" y="5867400"/>
            <a:ext cx="12192000" cy="838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C6C758-52B3-3449-0F06-5EEFF79F3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0" y="223837"/>
            <a:ext cx="689610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26104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1325E09-FDBC-4000-9D57-A3FAEE71A6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0"/>
            <a:ext cx="8809038" cy="1447800"/>
          </a:xfrm>
        </p:spPr>
        <p:txBody>
          <a:bodyPr vert="horz" wrap="square" lIns="86486" tIns="43243" rIns="86486" bIns="43243" numCol="1" anchor="b" anchorCtr="0" compatLnSpc="1">
            <a:prstTxWarp prst="textNoShape">
              <a:avLst/>
            </a:prstTxWarp>
          </a:bodyPr>
          <a:lstStyle/>
          <a:p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TIAA Leadership Team Meeting Agenda</a:t>
            </a:r>
            <a:br>
              <a:rPr lang="en-US" altLang="en-US" dirty="0"/>
            </a:br>
            <a:r>
              <a:rPr lang="en-US" altLang="en-US" dirty="0"/>
              <a:t>10:00 a.m., November 17th  2022</a:t>
            </a:r>
            <a:br>
              <a:rPr lang="en-US" altLang="en-US" dirty="0"/>
            </a:br>
            <a:endParaRPr lang="en-US" altLang="en-US" sz="2000" dirty="0"/>
          </a:p>
        </p:txBody>
      </p:sp>
      <p:sp>
        <p:nvSpPr>
          <p:cNvPr id="2051" name="Rectangle 6">
            <a:extLst>
              <a:ext uri="{FF2B5EF4-FFF2-40B4-BE49-F238E27FC236}">
                <a16:creationId xmlns:a16="http://schemas.microsoft.com/office/drawing/2014/main" id="{FE652948-8268-45F4-9377-FCD60339094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856118" y="1371600"/>
            <a:ext cx="8458200" cy="4349750"/>
          </a:xfrm>
        </p:spPr>
        <p:txBody>
          <a:bodyPr vert="horz" wrap="square" lIns="86486" tIns="43243" rIns="86486" bIns="43243" numCol="1" anchor="t" anchorCtr="0" compatLnSpc="1">
            <a:prstTxWarp prst="textNoShape">
              <a:avLst/>
            </a:prstTxWarp>
          </a:bodyPr>
          <a:lstStyle/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Welcome and Agenda Overview	Shyamal Parikh</a:t>
            </a:r>
          </a:p>
          <a:p>
            <a:pPr marL="747712" lvl="1" indent="-342900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Approval of Minutes	Mary Helmick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</a:t>
            </a:r>
            <a:r>
              <a:rPr lang="en-US" altLang="en-US" sz="1900" b="1" dirty="0">
                <a:solidFill>
                  <a:schemeClr val="tx1"/>
                </a:solidFill>
              </a:rPr>
              <a:t>Treasurer’s Report &amp; Alumni Event cost	Bob Rifkin</a:t>
            </a:r>
          </a:p>
          <a:p>
            <a:pPr marL="746125" lvl="1" indent="-342900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Membership Count	Larry James</a:t>
            </a:r>
          </a:p>
          <a:p>
            <a:pPr marL="746125" lvl="1" indent="-342900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Membership Report                                         Nancy Little/ Tammy</a:t>
            </a:r>
          </a:p>
          <a:p>
            <a:pPr marL="403225" lvl="1" indent="0" defTabSz="966788">
              <a:spcBef>
                <a:spcPts val="600"/>
              </a:spcBef>
              <a:buNone/>
              <a:tabLst>
                <a:tab pos="5600700" algn="l"/>
              </a:tabLst>
            </a:pPr>
            <a:r>
              <a:rPr lang="en-US" altLang="en-US" sz="1900" dirty="0"/>
              <a:t>                                                                              Hernandez 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Website Status/Communications Team	Richard Dotson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Education Committee Update                         Richard Dotson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November 10</a:t>
            </a:r>
            <a:r>
              <a:rPr lang="en-US" altLang="en-US" sz="1900" baseline="30000" dirty="0"/>
              <a:t>th</a:t>
            </a:r>
            <a:r>
              <a:rPr lang="en-US" altLang="en-US" sz="1900" dirty="0"/>
              <a:t> Alumni Event Post-mortem    All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Committee Reports	Committee Heads</a:t>
            </a:r>
          </a:p>
          <a:p>
            <a:pPr marL="628650" lvl="1" indent="-223838" defTabSz="966788">
              <a:spcBef>
                <a:spcPts val="600"/>
              </a:spcBef>
              <a:tabLst>
                <a:tab pos="5600700" algn="l"/>
              </a:tabLst>
            </a:pPr>
            <a:r>
              <a:rPr lang="en-US" altLang="en-US" sz="1900" dirty="0"/>
              <a:t>  Old / New Business	All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0AB6D6-70C2-4A5D-BB05-01471319C7A9}"/>
              </a:ext>
            </a:extLst>
          </p:cNvPr>
          <p:cNvSpPr txBox="1"/>
          <p:nvPr/>
        </p:nvSpPr>
        <p:spPr>
          <a:xfrm>
            <a:off x="4440753" y="5679060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Next meeting:  December 15th</a:t>
            </a:r>
          </a:p>
        </p:txBody>
      </p:sp>
    </p:spTree>
    <p:extLst>
      <p:ext uri="{BB962C8B-B14F-4D97-AF65-F5344CB8AC3E}">
        <p14:creationId xmlns:p14="http://schemas.microsoft.com/office/powerpoint/2010/main" val="3554166298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E5F40098-632B-4C5D-A482-031AAE7C4F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33702" y="1226436"/>
            <a:ext cx="8412919" cy="12393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TIAA Leadership Team Meeting</a:t>
            </a:r>
            <a:br>
              <a:rPr lang="en-US" altLang="en-US" dirty="0"/>
            </a:br>
            <a:r>
              <a:rPr lang="en-US" altLang="en-US" sz="3163" dirty="0"/>
              <a:t>Treasurer’s Report</a:t>
            </a: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</p:txBody>
      </p:sp>
      <p:sp>
        <p:nvSpPr>
          <p:cNvPr id="2051" name="Content Placeholder 2">
            <a:extLst>
              <a:ext uri="{FF2B5EF4-FFF2-40B4-BE49-F238E27FC236}">
                <a16:creationId xmlns:a16="http://schemas.microsoft.com/office/drawing/2014/main" id="{9C63DD88-4731-4A45-8688-A18B089AD7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374688" y="3429717"/>
            <a:ext cx="6100622" cy="23911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dirty="0"/>
              <a:t>November 17, 2022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3DAC1-1E52-4350-B0C8-303953CA5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Treasurer’s Activities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51FCE-9426-4104-87A0-6E26ADD37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0258" y="1088014"/>
            <a:ext cx="7797121" cy="4819678"/>
          </a:xfrm>
        </p:spPr>
        <p:txBody>
          <a:bodyPr/>
          <a:lstStyle/>
          <a:p>
            <a:endParaRPr lang="en-US" dirty="0"/>
          </a:p>
          <a:p>
            <a:r>
              <a:rPr lang="en-US" sz="2530" dirty="0"/>
              <a:t>October expenses were $3,870, mostly admin and brokerage/accounting fees.  King Tut, winery, and TIRL event income/expense will hit in November. </a:t>
            </a:r>
          </a:p>
          <a:p>
            <a:r>
              <a:rPr lang="en-US" sz="2530" dirty="0"/>
              <a:t>TIRL costs:  Hampton Suites - $19,554 (paid); Sound Ideas - $13,254 (awaiting invoice).  Not yet invoiced for ambulance, any other miscellaneous    items.</a:t>
            </a:r>
          </a:p>
          <a:p>
            <a:r>
              <a:rPr lang="en-US" sz="2530" dirty="0"/>
              <a:t>Mutual fund investments gained $5.8K in October.  Credit Union cash up $6.4K on TI quarterly funding.</a:t>
            </a:r>
          </a:p>
        </p:txBody>
      </p:sp>
    </p:spTree>
    <p:extLst>
      <p:ext uri="{BB962C8B-B14F-4D97-AF65-F5344CB8AC3E}">
        <p14:creationId xmlns:p14="http://schemas.microsoft.com/office/powerpoint/2010/main" val="114465945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35F28-707E-42F8-A86A-328F1D7BE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622" y="0"/>
            <a:ext cx="7882756" cy="990600"/>
          </a:xfrm>
        </p:spPr>
        <p:txBody>
          <a:bodyPr/>
          <a:lstStyle/>
          <a:p>
            <a:r>
              <a:rPr lang="en-US" sz="2800" dirty="0"/>
              <a:t>2022 Financials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4BE23B-D7E3-FBAA-80C2-849B6B498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533400"/>
            <a:ext cx="8915400" cy="547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87177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ipo_roadshow_cc1">
  <a:themeElements>
    <a:clrScheme name="PMS349">
      <a:dk1>
        <a:srgbClr val="2443DE"/>
      </a:dk1>
      <a:lt1>
        <a:srgbClr val="FFFFFF"/>
      </a:lt1>
      <a:dk2>
        <a:srgbClr val="050AA8"/>
      </a:dk2>
      <a:lt2>
        <a:srgbClr val="000000"/>
      </a:lt2>
      <a:accent1>
        <a:srgbClr val="6666FF"/>
      </a:accent1>
      <a:accent2>
        <a:srgbClr val="9933FF"/>
      </a:accent2>
      <a:accent3>
        <a:srgbClr val="FFFFFF"/>
      </a:accent3>
      <a:accent4>
        <a:srgbClr val="1D38BD"/>
      </a:accent4>
      <a:accent5>
        <a:srgbClr val="B8B8FF"/>
      </a:accent5>
      <a:accent6>
        <a:srgbClr val="8A2DE7"/>
      </a:accent6>
      <a:hlink>
        <a:srgbClr val="009999"/>
      </a:hlink>
      <a:folHlink>
        <a:srgbClr val="CC99FF"/>
      </a:folHlink>
    </a:clrScheme>
    <a:fontScheme name="ipo_roadshow_cc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po_roadshow_cc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o_roadshow_cc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o_roadshow_cc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o_roadshow_cc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o_roadshow_cc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o_roadshow_cc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o_roadshow_cc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o_roadshow_cc1 8">
        <a:dk1>
          <a:srgbClr val="FFFFFF"/>
        </a:dk1>
        <a:lt1>
          <a:srgbClr val="FFFFFF"/>
        </a:lt1>
        <a:dk2>
          <a:srgbClr val="FFFF00"/>
        </a:dk2>
        <a:lt2>
          <a:srgbClr val="000000"/>
        </a:lt2>
        <a:accent1>
          <a:srgbClr val="FF0000"/>
        </a:accent1>
        <a:accent2>
          <a:srgbClr val="9933FF"/>
        </a:accent2>
        <a:accent3>
          <a:srgbClr val="FFFFFF"/>
        </a:accent3>
        <a:accent4>
          <a:srgbClr val="DADADA"/>
        </a:accent4>
        <a:accent5>
          <a:srgbClr val="FFAAAA"/>
        </a:accent5>
        <a:accent6>
          <a:srgbClr val="8A2DE7"/>
        </a:accent6>
        <a:hlink>
          <a:srgbClr val="FFFF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 cap="flat" cmpd="sng" algn="ctr">
          <a:solidFill>
            <a:schemeClr val="tx1"/>
          </a:solidFill>
          <a:prstDash val="solid"/>
        </a:ln>
        <a:effectLst/>
      </a:spPr>
      <a:bodyPr/>
      <a:lstStyle>
        <a:defPPr algn="l">
          <a:defRPr dirty="0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5105</TotalTime>
  <Words>1847</Words>
  <Application>Microsoft Office PowerPoint</Application>
  <PresentationFormat>Widescreen</PresentationFormat>
  <Paragraphs>263</Paragraphs>
  <Slides>35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Arial Black</vt:lpstr>
      <vt:lpstr>Calibri</vt:lpstr>
      <vt:lpstr>Monotype Sorts</vt:lpstr>
      <vt:lpstr>ipo_roadshow_cc1</vt:lpstr>
      <vt:lpstr>Default Design</vt:lpstr>
      <vt:lpstr>    TIAA Leadership Team Meeting Agenda 10:00 a.m., November 17th  2022 </vt:lpstr>
      <vt:lpstr>    TIAA Leadership Team Meeting Agenda 10:00 a.m., November 17th  2022 </vt:lpstr>
      <vt:lpstr>PowerPoint Presentation</vt:lpstr>
      <vt:lpstr>PowerPoint Presentation</vt:lpstr>
      <vt:lpstr>PowerPoint Presentation</vt:lpstr>
      <vt:lpstr>    TIAA Leadership Team Meeting Agenda 10:00 a.m., November 17th  2022 </vt:lpstr>
      <vt:lpstr>TIAA Leadership Team Meeting Treasurer’s Report  </vt:lpstr>
      <vt:lpstr>Treasurer’s Activities</vt:lpstr>
      <vt:lpstr>2022 Financials </vt:lpstr>
      <vt:lpstr>Fund Balance </vt:lpstr>
      <vt:lpstr>Plans</vt:lpstr>
      <vt:lpstr>    TIAA Leadership Team Meeting Agenda 10:00 a.m., November 17th  2022 </vt:lpstr>
      <vt:lpstr>Total TIAA Membership as of 10/31/2022</vt:lpstr>
      <vt:lpstr>    TIAA Leadership Team Meeting Agenda 10:00 a.m., November 17th  2022 </vt:lpstr>
      <vt:lpstr>    TIAA Leadership Team Meeting Agenda 10:00 a.m., November 17th  2022 </vt:lpstr>
      <vt:lpstr>November Communications committee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TIAA Leadership Team Meeting Agenda 10:00 a.m., November 17th  2022 </vt:lpstr>
      <vt:lpstr>Education committee update</vt:lpstr>
      <vt:lpstr>    TIAA Leadership Team Meeting Agenda 10:00 a.m., November 17th  2022 </vt:lpstr>
      <vt:lpstr>    TIAA Leadership Team Meeting Agenda 10:00 a.m., November 17th  2022 </vt:lpstr>
      <vt:lpstr>        Travel &amp; Events Committee November 2022</vt:lpstr>
      <vt:lpstr>Travel &amp; Events Committee November 2022</vt:lpstr>
      <vt:lpstr>Community Involvement November 2022</vt:lpstr>
      <vt:lpstr>PowerPoint Presentation</vt:lpstr>
      <vt:lpstr>PowerPoint Presentation</vt:lpstr>
      <vt:lpstr>    TIAA Leadership Team Meeting Agenda 10:00 a.m., November 17th  2022 </vt:lpstr>
      <vt:lpstr>    TIAA Leadership Team Meeting Agenda 10:00 a.m., November 17th  2022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TIAA Treasurer’s Report – 2010</dc:title>
  <dc:creator>Gary Stopani</dc:creator>
  <cp:lastModifiedBy>Larry James</cp:lastModifiedBy>
  <cp:revision>170</cp:revision>
  <cp:lastPrinted>2022-11-16T23:57:01Z</cp:lastPrinted>
  <dcterms:created xsi:type="dcterms:W3CDTF">2011-04-29T21:21:07Z</dcterms:created>
  <dcterms:modified xsi:type="dcterms:W3CDTF">2022-11-17T00:44:25Z</dcterms:modified>
</cp:coreProperties>
</file>